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trictFirstAndLastChars="0" embedTrueTypeFonts="1" saveSubsetFonts="1" autoCompressPictures="0">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Lst>
  <p:sldSz cx="12192000" cy="6858000"/>
  <p:notesSz cx="6858000" cy="9144000"/>
  <p:embeddedFontLst>
    <p:embeddedFont>
      <p:font typeface="Roboto"/>
      <p:regular r:id="rId87"/>
      <p:bold r:id="rId88"/>
      <p:italic r:id="rId89"/>
      <p:boldItalic r:id="rId90"/>
    </p:embeddedFont>
    <p:embeddedFont>
      <p:font typeface="Open Sans"/>
      <p:regular r:id="rId91"/>
      <p:bold r:id="rId92"/>
      <p:italic r:id="rId93"/>
      <p:boldItalic r:id="rId9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r:id="rId95" roundtripDataSignature="AMtx7mgzytgjtO4FBWGDIWawVk4S1URH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B4A22FF-6576-44A2-AF0C-D6C140543B6A}">
  <a:tblStyle styleId="{4B4A22FF-6576-44A2-AF0C-D6C140543B6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slide" Target="slides/slide78.xml"/><Relationship Id="rId83" Type="http://schemas.openxmlformats.org/officeDocument/2006/relationships/slide" Target="slides/slide77.xml"/><Relationship Id="rId42" Type="http://schemas.openxmlformats.org/officeDocument/2006/relationships/slide" Target="slides/slide36.xml"/><Relationship Id="rId86" Type="http://schemas.openxmlformats.org/officeDocument/2006/relationships/slide" Target="slides/slide80.xml"/><Relationship Id="rId41" Type="http://schemas.openxmlformats.org/officeDocument/2006/relationships/slide" Target="slides/slide35.xml"/><Relationship Id="rId85" Type="http://schemas.openxmlformats.org/officeDocument/2006/relationships/slide" Target="slides/slide79.xml"/><Relationship Id="rId44" Type="http://schemas.openxmlformats.org/officeDocument/2006/relationships/slide" Target="slides/slide38.xml"/><Relationship Id="rId88" Type="http://schemas.openxmlformats.org/officeDocument/2006/relationships/font" Target="fonts/Roboto-bold.fntdata"/><Relationship Id="rId43" Type="http://schemas.openxmlformats.org/officeDocument/2006/relationships/slide" Target="slides/slide37.xml"/><Relationship Id="rId87" Type="http://schemas.openxmlformats.org/officeDocument/2006/relationships/font" Target="fonts/Roboto-regular.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Roboto-italic.fntdata"/><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95" Type="http://customschemas.google.com/relationships/presentationmetadata" Target="metadata"/><Relationship Id="rId50" Type="http://schemas.openxmlformats.org/officeDocument/2006/relationships/slide" Target="slides/slide44.xml"/><Relationship Id="rId94" Type="http://schemas.openxmlformats.org/officeDocument/2006/relationships/font" Target="fonts/OpenSans-boldItalic.fntdata"/><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91" Type="http://schemas.openxmlformats.org/officeDocument/2006/relationships/font" Target="fonts/OpenSans-regular.fntdata"/><Relationship Id="rId90" Type="http://schemas.openxmlformats.org/officeDocument/2006/relationships/font" Target="fonts/Roboto-boldItalic.fntdata"/><Relationship Id="rId93" Type="http://schemas.openxmlformats.org/officeDocument/2006/relationships/font" Target="fonts/OpenSans-italic.fntdata"/><Relationship Id="rId92" Type="http://schemas.openxmlformats.org/officeDocument/2006/relationships/font" Target="fonts/OpenSans-bold.fntdata"/><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5" name="Google Shape;5;n"/>
          <p:cNvSpPr/>
          <p:nvPr>
            <p:ph type="sldImg" idx="3"/>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61" name="Shape 61"/>
        <p:cNvGrpSpPr/>
        <p:nvPr/>
      </p:nvGrpSpPr>
      <p:grpSpPr>
        <a:xfrm>
          <a:off x="0" y="0"/>
          <a:ext cx="0" cy="0"/>
          <a:chOff x="0" y="0"/>
          <a:chExt cx="0" cy="0"/>
        </a:xfrm>
      </p:grpSpPr>
      <p:sp>
        <p:nvSpPr>
          <p:cNvPr id="62" name="Google Shape;62;p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63" name="Google Shape;63;p1: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29" name="Shape 129"/>
        <p:cNvGrpSpPr/>
        <p:nvPr/>
      </p:nvGrpSpPr>
      <p:grpSpPr>
        <a:xfrm>
          <a:off x="0" y="0"/>
          <a:ext cx="0" cy="0"/>
          <a:chOff x="0" y="0"/>
          <a:chExt cx="0" cy="0"/>
        </a:xfrm>
      </p:grpSpPr>
      <p:sp>
        <p:nvSpPr>
          <p:cNvPr id="130" name="Google Shape;130;g3aec51c1436_0_66: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31" name="Google Shape;131;g3aec51c1436_0_6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32" name="Google Shape;132;g3aec51c1436_0_66: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37" name="Shape 137"/>
        <p:cNvGrpSpPr/>
        <p:nvPr/>
      </p:nvGrpSpPr>
      <p:grpSpPr>
        <a:xfrm>
          <a:off x="0" y="0"/>
          <a:ext cx="0" cy="0"/>
          <a:chOff x="0" y="0"/>
          <a:chExt cx="0" cy="0"/>
        </a:xfrm>
      </p:grpSpPr>
      <p:sp>
        <p:nvSpPr>
          <p:cNvPr id="138" name="Google Shape;138;g3aec51c1436_0_12: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39" name="Google Shape;139;g3aec51c1436_0_1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t>Το κλειδί είναι να διασφαλίσετε ότι η τεχνολογία εξυπηρετεί την εκπαιδευτική σας φιλοσοφία και δεν την καθοδηγεί. </a:t>
            </a:r>
            <a:endParaRPr sz="1100"/>
          </a:p>
          <a:p>
            <a:pPr marL="0" lvl="0" indent="0" algn="l" rtl="0">
              <a:spcBef>
                <a:spcPts val="0"/>
              </a:spcBef>
              <a:spcAft>
                <a:spcPts val="0"/>
              </a:spcAft>
              <a:buClr>
                <a:schemeClr val="dk1"/>
              </a:buClr>
              <a:buSzPts val="1100"/>
              <a:buFont typeface="Arial"/>
              <a:buNone/>
            </a:pPr>
            <a:r>
              <a:rPr lang="en-US" sz="1100"/>
              <a:t>Όταν οι μαθητές βλέπουν σαφείς συνδέσεις μεταξύ των ψηφιακών τους εμπειριών και των αξιών που ήδη μαθαίνουν, αναπτύσσουν πιο συνειδητές και υγιείς σχέσεις με την τεχνολογία.</a:t>
            </a:r>
            <a:endParaRPr/>
          </a:p>
        </p:txBody>
      </p:sp>
      <p:sp>
        <p:nvSpPr>
          <p:cNvPr id="140" name="Google Shape;140;g3aec51c1436_0_12: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47" name="Shape 147"/>
        <p:cNvGrpSpPr/>
        <p:nvPr/>
      </p:nvGrpSpPr>
      <p:grpSpPr>
        <a:xfrm>
          <a:off x="0" y="0"/>
          <a:ext cx="0" cy="0"/>
          <a:chOff x="0" y="0"/>
          <a:chExt cx="0" cy="0"/>
        </a:xfrm>
      </p:grpSpPr>
      <p:sp>
        <p:nvSpPr>
          <p:cNvPr id="148" name="Google Shape;148;g3aec51c1436_0_83: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49" name="Google Shape;149;g3aec51c1436_0_83: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Μοιράστε τα πρότυπα στο ΠΑΡΑΡΤΗΜΑ 1: Πρότυπα 1 -3</a:t>
            </a:r>
            <a:endParaRPr/>
          </a:p>
          <a:p>
            <a:pPr marL="0" lvl="0" indent="0" algn="l" rtl="0">
              <a:spcBef>
                <a:spcPts val="0"/>
              </a:spcBef>
              <a:spcAft>
                <a:spcPts val="0"/>
              </a:spcAft>
              <a:buNone/>
            </a:pPr>
            <a:r>
              <a:t/>
            </a:r>
            <a:endParaRPr/>
          </a:p>
          <a:p>
            <a:pPr marL="0" lvl="0" indent="0" algn="just" rtl="0">
              <a:spcBef>
                <a:spcPts val="0"/>
              </a:spcBef>
              <a:spcAft>
                <a:spcPts val="0"/>
              </a:spcAft>
              <a:buNone/>
            </a:pPr>
            <a:r>
              <a:rPr lang="en-US" b="1"/>
              <a:t>Βήμα 1: Αντιστοιχίστε τις αξίες του σχολείου σας με το μοντέλο PERMA</a:t>
            </a:r>
            <a:endParaRPr b="1"/>
          </a:p>
          <a:p>
            <a:pPr marL="0" lvl="0" indent="0" algn="just" rtl="0">
              <a:spcBef>
                <a:spcPts val="0"/>
              </a:spcBef>
              <a:spcAft>
                <a:spcPts val="0"/>
              </a:spcAft>
              <a:buClr>
                <a:schemeClr val="dk1"/>
              </a:buClr>
              <a:buSzPts val="1100"/>
              <a:buFont typeface="Arial"/>
              <a:buNone/>
            </a:pPr>
            <a:r>
              <a:rPr lang="en-US" sz="1100"/>
              <a:t>Χωρίστε τους εκπαιδευτικούς σε μικρές ομάδες. Κάθε ομάδα λαμβάνει το πρότυπο 1 Φύλλο αντιστοίχισης αξιών PERMA, το οποίο χωρίζεται σε πέντε ενότητες με την ένδειξη των στοιχείων PERMA. Οι ομάδες προσδιορίζουν 2-3 τρέχουσες αξίες ή πρακτικές του σχολείου που ευθυγραμμίζονται με κάθε στοιχείο PERMA.</a:t>
            </a:r>
            <a:endParaRPr sz="1100"/>
          </a:p>
          <a:p>
            <a:pPr marL="0" lvl="0" indent="0" algn="just" rtl="0">
              <a:spcBef>
                <a:spcPts val="0"/>
              </a:spcBef>
              <a:spcAft>
                <a:spcPts val="0"/>
              </a:spcAft>
              <a:buNone/>
            </a:pPr>
            <a:r>
              <a:rPr lang="en-US" b="1"/>
              <a:t>Βήμα 2: Συντάξτε το προσχέδιο της δήλωσης οράματος</a:t>
            </a:r>
            <a:endParaRPr b="1"/>
          </a:p>
          <a:p>
            <a:pPr marL="0" lvl="0" indent="0" algn="just" rtl="0">
              <a:spcBef>
                <a:spcPts val="0"/>
              </a:spcBef>
              <a:spcAft>
                <a:spcPts val="0"/>
              </a:spcAft>
              <a:buNone/>
            </a:pPr>
            <a:r>
              <a:rPr lang="en-US" sz="1100"/>
              <a:t>Κάθε ομάδα δημιουργεί ένα προσχέδιο δήλωσης οράματος (πρότυπο 2 Δημιουργία δήλωσης οράματος) που ξεκινά ως εξής: «Στο [Όνομα σχολείου], η τεχνολογία χρησιμεύει ως...». Πρέπει να ενσωματώσετε τουλάχιστον τρία στοιχεία PERMA και να αναφερθείτε στις υπάρχουσες αξίες του σχολείου. </a:t>
            </a:r>
            <a:endParaRPr sz="1100"/>
          </a:p>
          <a:p>
            <a:pPr marL="457200" lvl="0" indent="-298450" algn="just" rtl="0">
              <a:spcBef>
                <a:spcPts val="0"/>
              </a:spcBef>
              <a:spcAft>
                <a:spcPts val="0"/>
              </a:spcAft>
              <a:buSzPts val="1100"/>
              <a:buChar char="-"/>
            </a:pPr>
            <a:r>
              <a:rPr lang="en-US" sz="1100"/>
              <a:t>Ενθαρρύνετε τη χρήση συγκεκριμένης, εφαρμόσιμης γλώσσας αντί για αφηρημένα ιδανικά.</a:t>
            </a:r>
            <a:endParaRPr sz="1100"/>
          </a:p>
          <a:p>
            <a:pPr marL="0" lvl="0" indent="0" algn="just" rtl="0">
              <a:spcBef>
                <a:spcPts val="0"/>
              </a:spcBef>
              <a:spcAft>
                <a:spcPts val="0"/>
              </a:spcAft>
              <a:buNone/>
            </a:pPr>
            <a:r>
              <a:rPr lang="en-US" b="1"/>
              <a:t>Βήμα 3: Λάβετε ανατροφοδότηση</a:t>
            </a:r>
            <a:endParaRPr b="1"/>
          </a:p>
          <a:p>
            <a:pPr marL="0" lvl="0" indent="0" algn="just" rtl="0">
              <a:spcBef>
                <a:spcPts val="0"/>
              </a:spcBef>
              <a:spcAft>
                <a:spcPts val="0"/>
              </a:spcAft>
              <a:buNone/>
            </a:pPr>
            <a:r>
              <a:rPr lang="en-US" sz="1100"/>
              <a:t>Οι ομάδες αναρτούν τις δηλώσεις όρασης τους στον χώρο. Όλοι περιφέρονται, προσθέτοντας σχόλια σε αυτοκόλλητα σημειώματα και επισημαίνοντας ισχυρές φράσεις. </a:t>
            </a:r>
            <a:endParaRPr sz="1100"/>
          </a:p>
          <a:p>
            <a:pPr marL="0" lvl="0" indent="0" algn="just" rtl="0">
              <a:spcBef>
                <a:spcPts val="0"/>
              </a:spcBef>
              <a:spcAft>
                <a:spcPts val="0"/>
              </a:spcAft>
              <a:buNone/>
            </a:pPr>
            <a:r>
              <a:rPr lang="en-US" sz="1100"/>
              <a:t>Ως συντονιστής, σημειώστε κοινά θέματα και συναρπαστική γλώσσα. Κάντε τους τις ίδιες ερωτήσεις που αναφέρονται παραπάνω.</a:t>
            </a:r>
            <a:endParaRPr sz="1100"/>
          </a:p>
          <a:p>
            <a:pPr marL="0" lvl="0" indent="0" algn="just" rtl="0">
              <a:spcBef>
                <a:spcPts val="0"/>
              </a:spcBef>
              <a:spcAft>
                <a:spcPts val="0"/>
              </a:spcAft>
              <a:buNone/>
            </a:pPr>
            <a:r>
              <a:rPr lang="en-US" sz="1100"/>
              <a:t>Ποιες φράσεις σας κάνουν εντύπωση;</a:t>
            </a:r>
            <a:endParaRPr sz="1100"/>
          </a:p>
          <a:p>
            <a:pPr marL="0" lvl="0" indent="0" algn="just" rtl="0">
              <a:spcBef>
                <a:spcPts val="0"/>
              </a:spcBef>
              <a:spcAft>
                <a:spcPts val="0"/>
              </a:spcAft>
              <a:buNone/>
            </a:pPr>
            <a:r>
              <a:rPr lang="en-US" sz="1100"/>
              <a:t>Ποια σας φαίνονται αυθεντικές;</a:t>
            </a:r>
            <a:endParaRPr sz="1100"/>
          </a:p>
          <a:p>
            <a:pPr marL="0" lvl="0" indent="0" algn="just" rtl="0">
              <a:spcBef>
                <a:spcPts val="0"/>
              </a:spcBef>
              <a:spcAft>
                <a:spcPts val="0"/>
              </a:spcAft>
              <a:buNone/>
            </a:pPr>
            <a:r>
              <a:rPr lang="en-US" sz="1100"/>
              <a:t>Τι ερωτήσεις έχετε;</a:t>
            </a:r>
            <a:endParaRPr sz="1100"/>
          </a:p>
          <a:p>
            <a:pPr marL="0" lvl="0" indent="0" algn="just" rtl="0">
              <a:spcBef>
                <a:spcPts val="0"/>
              </a:spcBef>
              <a:spcAft>
                <a:spcPts val="0"/>
              </a:spcAft>
              <a:buClr>
                <a:schemeClr val="dk1"/>
              </a:buClr>
              <a:buSzPts val="1100"/>
              <a:buFont typeface="Arial"/>
              <a:buNone/>
            </a:pPr>
            <a:r>
              <a:t/>
            </a:r>
            <a:endParaRPr sz="1100"/>
          </a:p>
          <a:p>
            <a:pPr marL="0" lvl="0" indent="0" algn="just" rtl="0">
              <a:spcBef>
                <a:spcPts val="0"/>
              </a:spcBef>
              <a:spcAft>
                <a:spcPts val="0"/>
              </a:spcAft>
              <a:buNone/>
            </a:pPr>
            <a:r>
              <a:rPr lang="en-US" b="1"/>
              <a:t>Βήμα 4: Βελτιώστε το όραμά σας</a:t>
            </a:r>
            <a:endParaRPr b="1"/>
          </a:p>
          <a:p>
            <a:pPr marL="0" lvl="0" indent="0" algn="just" rtl="0">
              <a:spcBef>
                <a:spcPts val="0"/>
              </a:spcBef>
              <a:spcAft>
                <a:spcPts val="0"/>
              </a:spcAft>
              <a:buNone/>
            </a:pPr>
            <a:r>
              <a:rPr lang="en-US" sz="1100"/>
              <a:t>Χρησιμοποιώντας κοινά θέματα και φράσεις που ξεχωρίζουν, ολόκληρη η ομάδα συνεργάζεται για να διαμορφώσει μια ενιαία δήλωση οράματος. Δοκιμάστε το όραμα ρωτώντας: «Θα αναγνώριζαν οι μαθητές τις αξίες του σχολείου μας σε αυτό;» και «Καθοδηγεί αυτό συγκεκριμένες αποφάσεις σχετικά με την τεχνολογία;»</a:t>
            </a:r>
            <a:endParaRPr/>
          </a:p>
        </p:txBody>
      </p:sp>
      <p:sp>
        <p:nvSpPr>
          <p:cNvPr id="150" name="Google Shape;150;g3aec51c1436_0_83: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61" name="Shape 161"/>
        <p:cNvGrpSpPr/>
        <p:nvPr/>
      </p:nvGrpSpPr>
      <p:grpSpPr>
        <a:xfrm>
          <a:off x="0" y="0"/>
          <a:ext cx="0" cy="0"/>
          <a:chOff x="0" y="0"/>
          <a:chExt cx="0" cy="0"/>
        </a:xfrm>
      </p:grpSpPr>
      <p:sp>
        <p:nvSpPr>
          <p:cNvPr id="162" name="Google Shape;162;g3aec51c1436_0_99: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63" name="Google Shape;163;g3aec51c1436_0_9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64" name="Google Shape;164;g3aec51c1436_0_9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69" name="Shape 169"/>
        <p:cNvGrpSpPr/>
        <p:nvPr/>
      </p:nvGrpSpPr>
      <p:grpSpPr>
        <a:xfrm>
          <a:off x="0" y="0"/>
          <a:ext cx="0" cy="0"/>
          <a:chOff x="0" y="0"/>
          <a:chExt cx="0" cy="0"/>
        </a:xfrm>
      </p:grpSpPr>
      <p:sp>
        <p:nvSpPr>
          <p:cNvPr id="170" name="Google Shape;170;g3aec51c1436_0_106: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171" name="Google Shape;171;g3aec51c1436_0_106: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76" name="Shape 176"/>
        <p:cNvGrpSpPr/>
        <p:nvPr/>
      </p:nvGrpSpPr>
      <p:grpSpPr>
        <a:xfrm>
          <a:off x="0" y="0"/>
          <a:ext cx="0" cy="0"/>
          <a:chOff x="0" y="0"/>
          <a:chExt cx="0" cy="0"/>
        </a:xfrm>
      </p:grpSpPr>
      <p:sp>
        <p:nvSpPr>
          <p:cNvPr id="177" name="Google Shape;177;g3aec51c1436_0_112: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78" name="Google Shape;178;g3aec51c1436_0_11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Τώρα που έχετε διαμορφώσει το όραμά σας για την ψηφιακή ευημερία, χρειάζεστε έναν τρόπο για να το εφαρμόσετε στην πράξη. Ένα όραμα σας δείχνει πού θέλετε να φτάσετε, αλλά οι στόχοι SMART σας δείχνουν ακριβώς πώς να φτάσετε εκεί. Μετατρέπουν τις ευρείες φιλοδοξίες σε συγκεκριμένες ενέργειες που μπορείτε να μετρήσετε και να παρακολουθήσετε.</a:t>
            </a:r>
            <a:endParaRPr/>
          </a:p>
        </p:txBody>
      </p:sp>
      <p:sp>
        <p:nvSpPr>
          <p:cNvPr id="179" name="Google Shape;179;g3aec51c1436_0_112: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88" name="Shape 188"/>
        <p:cNvGrpSpPr/>
        <p:nvPr/>
      </p:nvGrpSpPr>
      <p:grpSpPr>
        <a:xfrm>
          <a:off x="0" y="0"/>
          <a:ext cx="0" cy="0"/>
          <a:chOff x="0" y="0"/>
          <a:chExt cx="0" cy="0"/>
        </a:xfrm>
      </p:grpSpPr>
      <p:sp>
        <p:nvSpPr>
          <p:cNvPr id="189" name="Google Shape;189;g3aec51c1436_0_136: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90" name="Google Shape;190;g3aec51c1436_0_13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Μοιράστε το πρότυπο από το ΠΑΡΑΡΤΗΜΑ 1: Στόχοι SMART για την ψηφιακή ευημερία (Φύλλο εργασίας δραστηριότητας)</a:t>
            </a:r>
            <a:endParaRPr/>
          </a:p>
          <a:p>
            <a:pPr marL="0" lvl="0" indent="0" algn="l" rtl="0">
              <a:spcBef>
                <a:spcPts val="0"/>
              </a:spcBef>
              <a:spcAft>
                <a:spcPts val="0"/>
              </a:spcAft>
              <a:buNone/>
            </a:pPr>
            <a:r>
              <a:t/>
            </a:r>
            <a:endParaRPr/>
          </a:p>
          <a:p>
            <a:pPr marL="0" lvl="0" indent="0" algn="just" rtl="0">
              <a:spcBef>
                <a:spcPts val="0"/>
              </a:spcBef>
              <a:spcAft>
                <a:spcPts val="0"/>
              </a:spcAft>
              <a:buNone/>
            </a:pPr>
            <a:r>
              <a:rPr lang="en-US" sz="1100" b="1"/>
              <a:t>Βήμα 1: Προσδιορίστε τις βασικές δεσμεύσεις</a:t>
            </a:r>
            <a:endParaRPr sz="1100" b="1"/>
          </a:p>
          <a:p>
            <a:pPr marL="0" lvl="0" indent="0" algn="just" rtl="0">
              <a:spcBef>
                <a:spcPts val="0"/>
              </a:spcBef>
              <a:spcAft>
                <a:spcPts val="0"/>
              </a:spcAft>
              <a:buClr>
                <a:schemeClr val="dk1"/>
              </a:buClr>
              <a:buSzPts val="1100"/>
              <a:buFont typeface="Arial"/>
              <a:buNone/>
            </a:pPr>
            <a:r>
              <a:rPr lang="en-US" sz="1100"/>
              <a:t>Χρησιμοποιώντας το προσαρμοσμένο πρότυπο SMART, οι ομάδες δημιουργούν 2-3 στόχους που υλοποιούν το όραμά τους:</a:t>
            </a:r>
            <a:endParaRPr sz="1100"/>
          </a:p>
          <a:p>
            <a:pPr marL="457200" lvl="0" indent="0" algn="just" rtl="0">
              <a:spcBef>
                <a:spcPts val="0"/>
              </a:spcBef>
              <a:spcAft>
                <a:spcPts val="0"/>
              </a:spcAft>
              <a:buClr>
                <a:schemeClr val="dk1"/>
              </a:buClr>
              <a:buSzPts val="1100"/>
              <a:buFont typeface="Arial"/>
              <a:buNone/>
            </a:pPr>
            <a:r>
              <a:t/>
            </a:r>
            <a:endParaRPr sz="1100"/>
          </a:p>
          <a:p>
            <a:pPr marL="0" lvl="0" indent="0" algn="just" rtl="0">
              <a:spcBef>
                <a:spcPts val="0"/>
              </a:spcBef>
              <a:spcAft>
                <a:spcPts val="0"/>
              </a:spcAft>
              <a:buClr>
                <a:schemeClr val="dk1"/>
              </a:buClr>
              <a:buSzPts val="1100"/>
              <a:buFont typeface="Arial"/>
              <a:buNone/>
            </a:pPr>
            <a:r>
              <a:rPr lang="en-US" sz="1100" b="1"/>
              <a:t>Παράδειγμα στόχου SMART: </a:t>
            </a:r>
            <a:r>
              <a:rPr lang="en-US" sz="1100"/>
              <a:t>«Μέχρι τον Δεκέμβριο του 2025, οι μαθητές των τάξεων 6-8 θα ξεκινήσουν και θα ολοκληρώσουν τουλάχιστον δύο συνεργατικά έργα ψηφιακής αφήγησης ανά εξάμηνο, τα οποία θα αποδεικνύουν ενσυναίσθηση και πολιτισμική κατανόηση (Σχέσεις), όπως αποδεικνύεται από τις αναφορές του χαρτοφυλακίου που δείχνουν προσωπική σύνδεση με διαφορετικές προοπτικές (75% των μαθητών) και από τα σχόλια των συμμαθητών που υποδηλώνουν αυθεντική συναισθηματική εμπλοκή (κριτήρια αξιολόγησης των εκπαιδευτικών). Αυτό βασίζεται στην υπάρχουσα δύναμή μας στην μάθηση με βάση τα έργα και απαιτεί εκπαίδευση σε πλατφόρμες ψηφιακής αφήγησης για τρεις εκπαιδευτικούς. Ο στόχος αυτός υποστηρίζει την αξία της παγκόσμιας ιθαγένειας του σχολείου μας και ανταποκρίνεται στην ανάγκη των μαθητών για ουσιαστική σύνδεση με τους συμμαθητές τους πέρα από την επιφανειακή αλληλεπίδραση στα μέσα κοινωνικής δικτύωσης».</a:t>
            </a:r>
            <a:endParaRPr sz="1100"/>
          </a:p>
          <a:p>
            <a:pPr marL="0" lvl="0" indent="0" algn="just" rtl="0">
              <a:spcBef>
                <a:spcPts val="0"/>
              </a:spcBef>
              <a:spcAft>
                <a:spcPts val="0"/>
              </a:spcAft>
              <a:buNone/>
            </a:pPr>
            <a:r>
              <a:t/>
            </a:r>
            <a:endParaRPr sz="1100"/>
          </a:p>
          <a:p>
            <a:pPr marL="0" lvl="0" indent="0" algn="just" rtl="0">
              <a:spcBef>
                <a:spcPts val="0"/>
              </a:spcBef>
              <a:spcAft>
                <a:spcPts val="0"/>
              </a:spcAft>
              <a:buNone/>
            </a:pPr>
            <a:r>
              <a:rPr lang="en-US" sz="1100" b="1"/>
              <a:t>Βήμα 3: Λήψη ανατροφοδότησης και βελτίωση</a:t>
            </a:r>
            <a:endParaRPr sz="1100" b="1"/>
          </a:p>
          <a:p>
            <a:pPr marL="0" lvl="0" indent="0" algn="just" rtl="0">
              <a:spcBef>
                <a:spcPts val="0"/>
              </a:spcBef>
              <a:spcAft>
                <a:spcPts val="0"/>
              </a:spcAft>
              <a:buClr>
                <a:schemeClr val="dk1"/>
              </a:buClr>
              <a:buSzPts val="1100"/>
              <a:buFont typeface="Arial"/>
              <a:buNone/>
            </a:pPr>
            <a:r>
              <a:rPr lang="en-US" sz="1100"/>
              <a:t>Οι ομάδες ανταλλάσσουν στόχους και παρέχουν ανατροφοδότηση χρησιμοποιώντας τις ακόλουθες ερωτήσεις:</a:t>
            </a:r>
            <a:endParaRPr sz="1100"/>
          </a:p>
          <a:p>
            <a:pPr marL="457200" lvl="0" indent="-285750" algn="just" rtl="0">
              <a:spcBef>
                <a:spcPts val="0"/>
              </a:spcBef>
              <a:spcAft>
                <a:spcPts val="0"/>
              </a:spcAft>
              <a:buClr>
                <a:schemeClr val="dk1"/>
              </a:buClr>
              <a:buSzPts val="900"/>
              <a:buFont typeface="Calibri"/>
              <a:buChar char="●"/>
            </a:pPr>
            <a:r>
              <a:rPr lang="en-US" sz="1100"/>
              <a:t>«Είναι αρκετά συγκεκριμένο για να καθοδηγήσει τις καθημερινές αποφάσεις;»</a:t>
            </a:r>
            <a:endParaRPr sz="900"/>
          </a:p>
          <a:p>
            <a:pPr marL="457200" lvl="0" indent="-285750" algn="just" rtl="0">
              <a:spcBef>
                <a:spcPts val="0"/>
              </a:spcBef>
              <a:spcAft>
                <a:spcPts val="0"/>
              </a:spcAft>
              <a:buClr>
                <a:schemeClr val="dk1"/>
              </a:buClr>
              <a:buSzPts val="900"/>
              <a:buFont typeface="Calibri"/>
              <a:buChar char="●"/>
            </a:pPr>
            <a:r>
              <a:rPr lang="en-US" sz="1100"/>
              <a:t>«Μπορείτε πραγματικά να μετρήσετε τι έχει σημασία εδώ;»</a:t>
            </a:r>
            <a:endParaRPr sz="900"/>
          </a:p>
          <a:p>
            <a:pPr marL="457200" lvl="0" indent="-285750" algn="just" rtl="0">
              <a:spcBef>
                <a:spcPts val="0"/>
              </a:spcBef>
              <a:spcAft>
                <a:spcPts val="0"/>
              </a:spcAft>
              <a:buClr>
                <a:schemeClr val="dk1"/>
              </a:buClr>
              <a:buSzPts val="900"/>
              <a:buFont typeface="Calibri"/>
              <a:buChar char="●"/>
            </a:pPr>
            <a:r>
              <a:rPr lang="en-US" sz="1100"/>
              <a:t>«Αυτό φαίνεται εφικτό με βάση τους τυπικούς πόρους του σχολείου;»</a:t>
            </a:r>
            <a:endParaRPr sz="900"/>
          </a:p>
          <a:p>
            <a:pPr marL="457200" lvl="0" indent="-285750" algn="just" rtl="0">
              <a:spcBef>
                <a:spcPts val="0"/>
              </a:spcBef>
              <a:spcAft>
                <a:spcPts val="0"/>
              </a:spcAft>
              <a:buClr>
                <a:schemeClr val="dk1"/>
              </a:buClr>
              <a:buSzPts val="900"/>
              <a:buFont typeface="Calibri"/>
              <a:buChar char="●"/>
            </a:pPr>
            <a:r>
              <a:rPr lang="en-US" sz="1100"/>
              <a:t>«Πώς συνδέεται αυτό με τις αξίες που ήδη έχει το σχολείο σας;»</a:t>
            </a:r>
            <a:endParaRPr sz="900"/>
          </a:p>
          <a:p>
            <a:pPr marL="457200" lvl="0" indent="-285750" algn="just" rtl="0">
              <a:spcBef>
                <a:spcPts val="0"/>
              </a:spcBef>
              <a:spcAft>
                <a:spcPts val="0"/>
              </a:spcAft>
              <a:buClr>
                <a:schemeClr val="dk1"/>
              </a:buClr>
              <a:buSzPts val="900"/>
              <a:buFont typeface="Calibri"/>
              <a:buChar char="●"/>
            </a:pPr>
            <a:r>
              <a:rPr lang="en-US" sz="1100"/>
              <a:t>«Είναι ρεαλιστικό το χρονοδιάγραμμα για μια ουσιαστική αλλαγή;»</a:t>
            </a:r>
            <a:endParaRPr/>
          </a:p>
          <a:p>
            <a:pPr marL="0" lvl="0" indent="0" algn="l" rtl="0">
              <a:spcBef>
                <a:spcPts val="1400"/>
              </a:spcBef>
              <a:spcAft>
                <a:spcPts val="0"/>
              </a:spcAft>
              <a:buClr>
                <a:schemeClr val="dk1"/>
              </a:buClr>
              <a:buSzPts val="1100"/>
              <a:buFont typeface="Arial"/>
              <a:buNone/>
            </a:pPr>
            <a:r>
              <a:rPr lang="en-US" sz="1100" b="1"/>
              <a:t>Βήμα 4: Λάβετε ανατροφοδότηση και βελτιώστε</a:t>
            </a:r>
            <a:endParaRPr/>
          </a:p>
          <a:p>
            <a:pPr marL="0" lvl="0" indent="0" algn="l" rtl="0">
              <a:spcBef>
                <a:spcPts val="1400"/>
              </a:spcBef>
              <a:spcAft>
                <a:spcPts val="0"/>
              </a:spcAft>
              <a:buNone/>
            </a:pPr>
            <a:r>
              <a:t/>
            </a:r>
            <a:endParaRPr/>
          </a:p>
        </p:txBody>
      </p:sp>
      <p:sp>
        <p:nvSpPr>
          <p:cNvPr id="191" name="Google Shape;191;g3aec51c1436_0_136: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98" name="Shape 198"/>
        <p:cNvGrpSpPr/>
        <p:nvPr/>
      </p:nvGrpSpPr>
      <p:grpSpPr>
        <a:xfrm>
          <a:off x="0" y="0"/>
          <a:ext cx="0" cy="0"/>
          <a:chOff x="0" y="0"/>
          <a:chExt cx="0" cy="0"/>
        </a:xfrm>
      </p:grpSpPr>
      <p:sp>
        <p:nvSpPr>
          <p:cNvPr id="199" name="Google Shape;199;g3aec51c1436_0_15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200" name="Google Shape;200;g3aec51c1436_0_152: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05" name="Shape 205"/>
        <p:cNvGrpSpPr/>
        <p:nvPr/>
      </p:nvGrpSpPr>
      <p:grpSpPr>
        <a:xfrm>
          <a:off x="0" y="0"/>
          <a:ext cx="0" cy="0"/>
          <a:chOff x="0" y="0"/>
          <a:chExt cx="0" cy="0"/>
        </a:xfrm>
      </p:grpSpPr>
      <p:sp>
        <p:nvSpPr>
          <p:cNvPr id="206" name="Google Shape;206;g3aec51c1436_0_15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207" name="Google Shape;207;g3aec51c1436_0_158: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11" name="Shape 211"/>
        <p:cNvGrpSpPr/>
        <p:nvPr/>
      </p:nvGrpSpPr>
      <p:grpSpPr>
        <a:xfrm>
          <a:off x="0" y="0"/>
          <a:ext cx="0" cy="0"/>
          <a:chOff x="0" y="0"/>
          <a:chExt cx="0" cy="0"/>
        </a:xfrm>
      </p:grpSpPr>
      <p:sp>
        <p:nvSpPr>
          <p:cNvPr id="212" name="Google Shape;212;g3aec51c1436_0_169: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13" name="Google Shape;213;g3aec51c1436_0_16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14" name="Google Shape;214;g3aec51c1436_0_16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67" name="Shape 67"/>
        <p:cNvGrpSpPr/>
        <p:nvPr/>
      </p:nvGrpSpPr>
      <p:grpSpPr>
        <a:xfrm>
          <a:off x="0" y="0"/>
          <a:ext cx="0" cy="0"/>
          <a:chOff x="0" y="0"/>
          <a:chExt cx="0" cy="0"/>
        </a:xfrm>
      </p:grpSpPr>
      <p:sp>
        <p:nvSpPr>
          <p:cNvPr id="68" name="Google Shape;68;p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69" name="Google Shape;69;p2: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18" name="Shape 218"/>
        <p:cNvGrpSpPr/>
        <p:nvPr/>
      </p:nvGrpSpPr>
      <p:grpSpPr>
        <a:xfrm>
          <a:off x="0" y="0"/>
          <a:ext cx="0" cy="0"/>
          <a:chOff x="0" y="0"/>
          <a:chExt cx="0" cy="0"/>
        </a:xfrm>
      </p:grpSpPr>
      <p:sp>
        <p:nvSpPr>
          <p:cNvPr id="219" name="Google Shape;219;g3aec51c1436_0_176: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20" name="Google Shape;220;g3aec51c1436_0_17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21" name="Google Shape;221;g3aec51c1436_0_176: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26" name="Shape 226"/>
        <p:cNvGrpSpPr/>
        <p:nvPr/>
      </p:nvGrpSpPr>
      <p:grpSpPr>
        <a:xfrm>
          <a:off x="0" y="0"/>
          <a:ext cx="0" cy="0"/>
          <a:chOff x="0" y="0"/>
          <a:chExt cx="0" cy="0"/>
        </a:xfrm>
      </p:grpSpPr>
      <p:sp>
        <p:nvSpPr>
          <p:cNvPr id="227" name="Google Shape;227;g3aec51c1436_0_186: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28" name="Google Shape;228;g3aec51c1436_0_18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29" name="Google Shape;229;g3aec51c1436_0_186: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39" name="Shape 239"/>
        <p:cNvGrpSpPr/>
        <p:nvPr/>
      </p:nvGrpSpPr>
      <p:grpSpPr>
        <a:xfrm>
          <a:off x="0" y="0"/>
          <a:ext cx="0" cy="0"/>
          <a:chOff x="0" y="0"/>
          <a:chExt cx="0" cy="0"/>
        </a:xfrm>
      </p:grpSpPr>
      <p:sp>
        <p:nvSpPr>
          <p:cNvPr id="240" name="Google Shape;240;g3aec51c1436_0_206: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41" name="Google Shape;241;g3aec51c1436_0_20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Αν και οι ομάδες εστίασης μπορεί να ακούγονται τρομακτικές, η αποτελεσματική διοργάνωσή τους δεν απαιτεί εξειδικευμένη εκπαίδευση. Αυτή η διαδικασία τεσσάρων βημάτων θα σας καθοδηγήσει στο σχεδιασμό, την προετοιμασία, τη διεξαγωγή και την ανάλυση των συνεδριών των ομάδων εστίασης στο σχολείο σας. Κάθε βήμα περιλαμβάνει πρακτικές ενέργειες που μπορείτε να εφαρμόσετε αμέσως.</a:t>
            </a:r>
            <a:endParaRPr/>
          </a:p>
        </p:txBody>
      </p:sp>
      <p:sp>
        <p:nvSpPr>
          <p:cNvPr id="242" name="Google Shape;242;g3aec51c1436_0_206: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53" name="Shape 253"/>
        <p:cNvGrpSpPr/>
        <p:nvPr/>
      </p:nvGrpSpPr>
      <p:grpSpPr>
        <a:xfrm>
          <a:off x="0" y="0"/>
          <a:ext cx="0" cy="0"/>
          <a:chOff x="0" y="0"/>
          <a:chExt cx="0" cy="0"/>
        </a:xfrm>
      </p:grpSpPr>
      <p:sp>
        <p:nvSpPr>
          <p:cNvPr id="254" name="Google Shape;254;g3aec51c1436_0_223: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55" name="Google Shape;255;g3aec51c1436_0_223: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56" name="Google Shape;256;g3aec51c1436_0_223: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69" name="Shape 269"/>
        <p:cNvGrpSpPr/>
        <p:nvPr/>
      </p:nvGrpSpPr>
      <p:grpSpPr>
        <a:xfrm>
          <a:off x="0" y="0"/>
          <a:ext cx="0" cy="0"/>
          <a:chOff x="0" y="0"/>
          <a:chExt cx="0" cy="0"/>
        </a:xfrm>
      </p:grpSpPr>
      <p:sp>
        <p:nvSpPr>
          <p:cNvPr id="270" name="Google Shape;270;g3aec51c1436_0_448: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71" name="Google Shape;271;g3aec51c1436_0_44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Μοιραστείτε τα έγγραφα του ΠΑΡΑΡΤΗΜΑΤΟΣ 2: </a:t>
            </a:r>
            <a:endParaRPr/>
          </a:p>
          <a:p>
            <a:pPr marL="0" lvl="0" indent="0" algn="l" rtl="0">
              <a:spcBef>
                <a:spcPts val="0"/>
              </a:spcBef>
              <a:spcAft>
                <a:spcPts val="0"/>
              </a:spcAft>
              <a:buNone/>
            </a:pPr>
            <a:r>
              <a:rPr lang="en-US"/>
              <a:t>Εάν είναι διαθέσιμα, τοποθετήστε όλες τις ερωτήσεις από τους Δείκτες  σε φόρμες Google πριν τις διανείμετε.</a:t>
            </a:r>
            <a:endParaRPr/>
          </a:p>
          <a:p>
            <a:pPr marL="457200" lvl="0" indent="-317500" algn="l" rtl="0">
              <a:spcBef>
                <a:spcPts val="0"/>
              </a:spcBef>
              <a:spcAft>
                <a:spcPts val="0"/>
              </a:spcAft>
              <a:buSzPts val="1400"/>
              <a:buAutoNum type="arabicPeriod"/>
            </a:pPr>
            <a:r>
              <a:rPr lang="en-US">
                <a:solidFill>
                  <a:srgbClr val="080301"/>
                </a:solidFill>
              </a:rPr>
              <a:t>Δείκτης ψηφιακής ευημερίας PERMA για εκπαιδευτικούς</a:t>
            </a:r>
            <a:endParaRPr>
              <a:solidFill>
                <a:srgbClr val="080301"/>
              </a:solidFill>
            </a:endParaRPr>
          </a:p>
          <a:p>
            <a:pPr marL="457200" lvl="0" indent="-317500" algn="l" rtl="0">
              <a:spcBef>
                <a:spcPts val="0"/>
              </a:spcBef>
              <a:spcAft>
                <a:spcPts val="0"/>
              </a:spcAft>
              <a:buClr>
                <a:srgbClr val="080301"/>
              </a:buClr>
              <a:buSzPts val="1400"/>
              <a:buAutoNum type="arabicPeriod"/>
            </a:pPr>
            <a:r>
              <a:rPr lang="en-US">
                <a:solidFill>
                  <a:srgbClr val="080301"/>
                </a:solidFill>
              </a:rPr>
              <a:t>Δείκτης ψηφιακής ευημερίας PERMA για μαθητές</a:t>
            </a:r>
            <a:endParaRPr>
              <a:solidFill>
                <a:srgbClr val="080301"/>
              </a:solidFill>
            </a:endParaRPr>
          </a:p>
          <a:p>
            <a:pPr marL="457200" lvl="0" indent="-317500" algn="l" rtl="0">
              <a:spcBef>
                <a:spcPts val="0"/>
              </a:spcBef>
              <a:spcAft>
                <a:spcPts val="0"/>
              </a:spcAft>
              <a:buClr>
                <a:srgbClr val="080301"/>
              </a:buClr>
              <a:buSzPts val="1400"/>
              <a:buAutoNum type="arabicPeriod"/>
            </a:pPr>
            <a:r>
              <a:rPr lang="en-US">
                <a:solidFill>
                  <a:srgbClr val="080301"/>
                </a:solidFill>
              </a:rPr>
              <a:t>Πρότυπο αποτελεσμάτων έρευνας ψηφιακής ευημερίας PERMA</a:t>
            </a:r>
            <a:endParaRPr>
              <a:solidFill>
                <a:srgbClr val="080301"/>
              </a:solidFill>
            </a:endParaRPr>
          </a:p>
          <a:p>
            <a:pPr marL="457200" lvl="0" indent="-317500" algn="l" rtl="0">
              <a:spcBef>
                <a:spcPts val="0"/>
              </a:spcBef>
              <a:spcAft>
                <a:spcPts val="0"/>
              </a:spcAft>
              <a:buClr>
                <a:srgbClr val="080301"/>
              </a:buClr>
              <a:buSzPts val="1400"/>
              <a:buAutoNum type="arabicPeriod"/>
            </a:pPr>
            <a:r>
              <a:rPr lang="en-US">
                <a:solidFill>
                  <a:srgbClr val="080301"/>
                </a:solidFill>
              </a:rPr>
              <a:t>Συνδυασμένη ανάλυση: Συνδέοντας τα σημεία</a:t>
            </a:r>
            <a:endParaRPr>
              <a:solidFill>
                <a:srgbClr val="080301"/>
              </a:solidFill>
            </a:endParaRPr>
          </a:p>
          <a:p>
            <a:pPr marL="0" lvl="0" indent="0" algn="l" rtl="0">
              <a:spcBef>
                <a:spcPts val="0"/>
              </a:spcBef>
              <a:spcAft>
                <a:spcPts val="0"/>
              </a:spcAft>
              <a:buNone/>
            </a:pPr>
            <a:r>
              <a:t/>
            </a:r>
            <a:endParaRPr b="1" i="1">
              <a:solidFill>
                <a:srgbClr val="080301"/>
              </a:solidFill>
            </a:endParaRPr>
          </a:p>
          <a:p>
            <a:pPr marL="0" lvl="0" indent="0" algn="l" rtl="0">
              <a:spcBef>
                <a:spcPts val="0"/>
              </a:spcBef>
              <a:spcAft>
                <a:spcPts val="0"/>
              </a:spcAft>
              <a:buNone/>
            </a:pPr>
            <a:r>
              <a:t/>
            </a:r>
            <a:endParaRPr b="1" i="1">
              <a:solidFill>
                <a:srgbClr val="080301"/>
              </a:solidFill>
            </a:endParaRPr>
          </a:p>
          <a:p>
            <a:pPr marL="0" lvl="0" indent="0" algn="l" rtl="0">
              <a:spcBef>
                <a:spcPts val="0"/>
              </a:spcBef>
              <a:spcAft>
                <a:spcPts val="0"/>
              </a:spcAft>
              <a:buNone/>
            </a:pPr>
            <a:r>
              <a:t/>
            </a:r>
            <a:endParaRPr b="1" i="1">
              <a:solidFill>
                <a:srgbClr val="080301"/>
              </a:solidFill>
            </a:endParaRPr>
          </a:p>
          <a:p>
            <a:pPr marL="0" lvl="0" indent="0" algn="l" rtl="0">
              <a:spcBef>
                <a:spcPts val="0"/>
              </a:spcBef>
              <a:spcAft>
                <a:spcPts val="0"/>
              </a:spcAft>
              <a:buNone/>
            </a:pPr>
            <a:r>
              <a:t/>
            </a:r>
            <a:endParaRPr b="1" i="1">
              <a:solidFill>
                <a:srgbClr val="080301"/>
              </a:solidFill>
            </a:endParaRPr>
          </a:p>
          <a:p>
            <a:pPr marL="0" lvl="0" indent="0" algn="l" rtl="0">
              <a:spcBef>
                <a:spcPts val="0"/>
              </a:spcBef>
              <a:spcAft>
                <a:spcPts val="0"/>
              </a:spcAft>
              <a:buNone/>
            </a:pPr>
            <a:r>
              <a:t/>
            </a:r>
            <a:endParaRPr/>
          </a:p>
        </p:txBody>
      </p:sp>
      <p:sp>
        <p:nvSpPr>
          <p:cNvPr id="272" name="Google Shape;272;g3aec51c1436_0_448: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84" name="Shape 284"/>
        <p:cNvGrpSpPr/>
        <p:nvPr/>
      </p:nvGrpSpPr>
      <p:grpSpPr>
        <a:xfrm>
          <a:off x="0" y="0"/>
          <a:ext cx="0" cy="0"/>
          <a:chOff x="0" y="0"/>
          <a:chExt cx="0" cy="0"/>
        </a:xfrm>
      </p:grpSpPr>
      <p:sp>
        <p:nvSpPr>
          <p:cNvPr id="285" name="Google Shape;285;g3aec51c1436_0_46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286" name="Google Shape;286;g3aec51c1436_0_463: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91" name="Shape 291"/>
        <p:cNvGrpSpPr/>
        <p:nvPr/>
      </p:nvGrpSpPr>
      <p:grpSpPr>
        <a:xfrm>
          <a:off x="0" y="0"/>
          <a:ext cx="0" cy="0"/>
          <a:chOff x="0" y="0"/>
          <a:chExt cx="0" cy="0"/>
        </a:xfrm>
      </p:grpSpPr>
      <p:sp>
        <p:nvSpPr>
          <p:cNvPr id="292" name="Google Shape;292;g3aec51c1436_0_477: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93" name="Google Shape;293;g3aec51c1436_0_47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94" name="Google Shape;294;g3aec51c1436_0_477: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99" name="Shape 299"/>
        <p:cNvGrpSpPr/>
        <p:nvPr/>
      </p:nvGrpSpPr>
      <p:grpSpPr>
        <a:xfrm>
          <a:off x="0" y="0"/>
          <a:ext cx="0" cy="0"/>
          <a:chOff x="0" y="0"/>
          <a:chExt cx="0" cy="0"/>
        </a:xfrm>
      </p:grpSpPr>
      <p:sp>
        <p:nvSpPr>
          <p:cNvPr id="300" name="Google Shape;300;g3aec51c1436_0_469: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301" name="Google Shape;301;g3aec51c1436_0_46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02" name="Google Shape;302;g3aec51c1436_0_46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07" name="Shape 307"/>
        <p:cNvGrpSpPr/>
        <p:nvPr/>
      </p:nvGrpSpPr>
      <p:grpSpPr>
        <a:xfrm>
          <a:off x="0" y="0"/>
          <a:ext cx="0" cy="0"/>
          <a:chOff x="0" y="0"/>
          <a:chExt cx="0" cy="0"/>
        </a:xfrm>
      </p:grpSpPr>
      <p:sp>
        <p:nvSpPr>
          <p:cNvPr id="308" name="Google Shape;308;g3aec51c1436_0_490: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309" name="Google Shape;309;g3aec51c1436_0_49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10" name="Google Shape;310;g3aec51c1436_0_490: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17" name="Shape 317"/>
        <p:cNvGrpSpPr/>
        <p:nvPr/>
      </p:nvGrpSpPr>
      <p:grpSpPr>
        <a:xfrm>
          <a:off x="0" y="0"/>
          <a:ext cx="0" cy="0"/>
          <a:chOff x="0" y="0"/>
          <a:chExt cx="0" cy="0"/>
        </a:xfrm>
      </p:grpSpPr>
      <p:sp>
        <p:nvSpPr>
          <p:cNvPr id="318" name="Google Shape;318;g3aec51c1436_0_499: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319" name="Google Shape;319;g3aec51c1436_0_49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20" name="Google Shape;320;g3aec51c1436_0_49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73" name="Shape 73"/>
        <p:cNvGrpSpPr/>
        <p:nvPr/>
      </p:nvGrpSpPr>
      <p:grpSpPr>
        <a:xfrm>
          <a:off x="0" y="0"/>
          <a:ext cx="0" cy="0"/>
          <a:chOff x="0" y="0"/>
          <a:chExt cx="0" cy="0"/>
        </a:xfrm>
      </p:grpSpPr>
      <p:sp>
        <p:nvSpPr>
          <p:cNvPr id="74" name="Google Shape;74;p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75" name="Google Shape;75;p3: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27" name="Shape 327"/>
        <p:cNvGrpSpPr/>
        <p:nvPr/>
      </p:nvGrpSpPr>
      <p:grpSpPr>
        <a:xfrm>
          <a:off x="0" y="0"/>
          <a:ext cx="0" cy="0"/>
          <a:chOff x="0" y="0"/>
          <a:chExt cx="0" cy="0"/>
        </a:xfrm>
      </p:grpSpPr>
      <p:sp>
        <p:nvSpPr>
          <p:cNvPr id="328" name="Google Shape;328;g3aec51c1436_0_509: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329" name="Google Shape;329;g3aec51c1436_0_50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Η παρακάτω διαδικασία τεσσάρων βημάτων σας καθοδηγεί στη δημιουργία ενός συνεργατικού σχεδίου δράσης στο οποίο συμμετέχουν μαθητές, εκπαιδευτικοί και προσωπικό. Αυτή η προσέγγιση διασφαλίζει ότι οι πρωτοβουλίες σας για την ψηφιακή ευημερία βασίζονται σε πραγματικές ανάγκες και υποστηρίζονται από ολόκληρη τη σχολική κοινότητα.</a:t>
            </a:r>
            <a:endParaRPr/>
          </a:p>
          <a:p>
            <a:pPr marL="0" lvl="0" indent="0" algn="l" rtl="0">
              <a:spcBef>
                <a:spcPts val="0"/>
              </a:spcBef>
              <a:spcAft>
                <a:spcPts val="0"/>
              </a:spcAft>
              <a:buNone/>
            </a:pPr>
            <a:r>
              <a:t/>
            </a:r>
            <a:endParaRPr/>
          </a:p>
          <a:p>
            <a:pPr marL="0" lvl="0" indent="0" algn="l" rtl="0">
              <a:spcBef>
                <a:spcPts val="0"/>
              </a:spcBef>
              <a:spcAft>
                <a:spcPts val="0"/>
              </a:spcAft>
              <a:buNone/>
            </a:pPr>
            <a:r>
              <a:rPr lang="en-US"/>
              <a:t>Τα βήματα που παρέχονται εδώ δεν είναι μόνο εργαλεία για πραγματικό σχεδιασμό, αλλά και μια δραστηριότητα προσομοίωσης: μελετώντας κάθε ενότητα, μπορείτε να εξασκηθείτε στον τρόπο σκέψης που απαιτείται για τη δημιουργία ενός σχεδίου δράσης με τους μαθητές.</a:t>
            </a:r>
            <a:endParaRPr/>
          </a:p>
          <a:p>
            <a:pPr marL="0" lvl="0" indent="0" algn="l" rtl="0">
              <a:spcBef>
                <a:spcPts val="0"/>
              </a:spcBef>
              <a:spcAft>
                <a:spcPts val="0"/>
              </a:spcAft>
              <a:buNone/>
            </a:pPr>
            <a:r>
              <a:t/>
            </a:r>
            <a:endParaRPr/>
          </a:p>
        </p:txBody>
      </p:sp>
      <p:sp>
        <p:nvSpPr>
          <p:cNvPr id="330" name="Google Shape;330;g3aec51c1436_0_50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35" name="Shape 335"/>
        <p:cNvGrpSpPr/>
        <p:nvPr/>
      </p:nvGrpSpPr>
      <p:grpSpPr>
        <a:xfrm>
          <a:off x="0" y="0"/>
          <a:ext cx="0" cy="0"/>
          <a:chOff x="0" y="0"/>
          <a:chExt cx="0" cy="0"/>
        </a:xfrm>
      </p:grpSpPr>
      <p:sp>
        <p:nvSpPr>
          <p:cNvPr id="336" name="Google Shape;336;g3aec51c1436_0_517: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337" name="Google Shape;337;g3aec51c1436_0_51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a:p>
            <a:pPr marL="0" lvl="0" indent="0" algn="l" rtl="0">
              <a:spcBef>
                <a:spcPts val="0"/>
              </a:spcBef>
              <a:spcAft>
                <a:spcPts val="0"/>
              </a:spcAft>
              <a:buNone/>
            </a:pPr>
            <a:r>
              <a:t/>
            </a:r>
            <a:endParaRPr/>
          </a:p>
        </p:txBody>
      </p:sp>
      <p:sp>
        <p:nvSpPr>
          <p:cNvPr id="338" name="Google Shape;338;g3aec51c1436_0_517: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44" name="Shape 344"/>
        <p:cNvGrpSpPr/>
        <p:nvPr/>
      </p:nvGrpSpPr>
      <p:grpSpPr>
        <a:xfrm>
          <a:off x="0" y="0"/>
          <a:ext cx="0" cy="0"/>
          <a:chOff x="0" y="0"/>
          <a:chExt cx="0" cy="0"/>
        </a:xfrm>
      </p:grpSpPr>
      <p:sp>
        <p:nvSpPr>
          <p:cNvPr id="345" name="Google Shape;345;g3aec51c1436_0_545: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346" name="Google Shape;346;g3aec51c1436_0_54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47" name="Google Shape;347;g3aec51c1436_0_545: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53" name="Shape 353"/>
        <p:cNvGrpSpPr/>
        <p:nvPr/>
      </p:nvGrpSpPr>
      <p:grpSpPr>
        <a:xfrm>
          <a:off x="0" y="0"/>
          <a:ext cx="0" cy="0"/>
          <a:chOff x="0" y="0"/>
          <a:chExt cx="0" cy="0"/>
        </a:xfrm>
      </p:grpSpPr>
      <p:sp>
        <p:nvSpPr>
          <p:cNvPr id="354" name="Google Shape;354;g3aec51c1436_0_55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355" name="Google Shape;355;g3aec51c1436_0_559: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60" name="Shape 360"/>
        <p:cNvGrpSpPr/>
        <p:nvPr/>
      </p:nvGrpSpPr>
      <p:grpSpPr>
        <a:xfrm>
          <a:off x="0" y="0"/>
          <a:ext cx="0" cy="0"/>
          <a:chOff x="0" y="0"/>
          <a:chExt cx="0" cy="0"/>
        </a:xfrm>
      </p:grpSpPr>
      <p:sp>
        <p:nvSpPr>
          <p:cNvPr id="361" name="Google Shape;361;g3aec51c1436_0_553: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362" name="Google Shape;362;g3aec51c1436_0_553: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63" name="Google Shape;363;g3aec51c1436_0_553: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73" name="Shape 373"/>
        <p:cNvGrpSpPr/>
        <p:nvPr/>
      </p:nvGrpSpPr>
      <p:grpSpPr>
        <a:xfrm>
          <a:off x="0" y="0"/>
          <a:ext cx="0" cy="0"/>
          <a:chOff x="0" y="0"/>
          <a:chExt cx="0" cy="0"/>
        </a:xfrm>
      </p:grpSpPr>
      <p:sp>
        <p:nvSpPr>
          <p:cNvPr id="374" name="Google Shape;374;g3aec51c1436_0_575: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375" name="Google Shape;375;g3aec51c1436_0_57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76" name="Google Shape;376;g3aec51c1436_0_575: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81" name="Shape 381"/>
        <p:cNvGrpSpPr/>
        <p:nvPr/>
      </p:nvGrpSpPr>
      <p:grpSpPr>
        <a:xfrm>
          <a:off x="0" y="0"/>
          <a:ext cx="0" cy="0"/>
          <a:chOff x="0" y="0"/>
          <a:chExt cx="0" cy="0"/>
        </a:xfrm>
      </p:grpSpPr>
      <p:sp>
        <p:nvSpPr>
          <p:cNvPr id="382" name="Google Shape;382;g3aec51c1436_0_585: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383" name="Google Shape;383;g3aec51c1436_0_58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84" name="Google Shape;384;g3aec51c1436_0_585: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89" name="Shape 389"/>
        <p:cNvGrpSpPr/>
        <p:nvPr/>
      </p:nvGrpSpPr>
      <p:grpSpPr>
        <a:xfrm>
          <a:off x="0" y="0"/>
          <a:ext cx="0" cy="0"/>
          <a:chOff x="0" y="0"/>
          <a:chExt cx="0" cy="0"/>
        </a:xfrm>
      </p:grpSpPr>
      <p:sp>
        <p:nvSpPr>
          <p:cNvPr id="390" name="Google Shape;390;g3aec51c1436_0_592: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391" name="Google Shape;391;g3aec51c1436_0_59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92" name="Google Shape;392;g3aec51c1436_0_592: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97" name="Shape 397"/>
        <p:cNvGrpSpPr/>
        <p:nvPr/>
      </p:nvGrpSpPr>
      <p:grpSpPr>
        <a:xfrm>
          <a:off x="0" y="0"/>
          <a:ext cx="0" cy="0"/>
          <a:chOff x="0" y="0"/>
          <a:chExt cx="0" cy="0"/>
        </a:xfrm>
      </p:grpSpPr>
      <p:sp>
        <p:nvSpPr>
          <p:cNvPr id="398" name="Google Shape;398;g3aec51c1436_0_608: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399" name="Google Shape;399;g3aec51c1436_0_60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00" name="Google Shape;400;g3aec51c1436_0_608: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05" name="Shape 405"/>
        <p:cNvGrpSpPr/>
        <p:nvPr/>
      </p:nvGrpSpPr>
      <p:grpSpPr>
        <a:xfrm>
          <a:off x="0" y="0"/>
          <a:ext cx="0" cy="0"/>
          <a:chOff x="0" y="0"/>
          <a:chExt cx="0" cy="0"/>
        </a:xfrm>
      </p:grpSpPr>
      <p:sp>
        <p:nvSpPr>
          <p:cNvPr id="406" name="Google Shape;406;g3aec51c1436_0_624: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407" name="Google Shape;407;g3aec51c1436_0_624: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800">
                <a:solidFill>
                  <a:srgbClr val="080301"/>
                </a:solidFill>
                <a:latin typeface="Arial"/>
                <a:ea typeface="Arial"/>
                <a:cs typeface="Arial"/>
                <a:sym typeface="Arial"/>
              </a:rPr>
              <a:t>Ο παρακάτω χάρτης πορείας σας δείχνει πώς να συνδυάσετε το όραμα, την πρακτική στην τάξη, τη συμμετοχή της οικογένειας και τον περιορισμό των κινδύνων χωρίς να επιβαρύνετε το προσωπικό ή τους μαθητές σας.</a:t>
            </a:r>
            <a:endParaRPr sz="1800">
              <a:solidFill>
                <a:srgbClr val="080301"/>
              </a:solidFill>
              <a:latin typeface="Arial"/>
              <a:ea typeface="Arial"/>
              <a:cs typeface="Arial"/>
              <a:sym typeface="Arial"/>
            </a:endParaRPr>
          </a:p>
          <a:p>
            <a:pPr marL="0" lvl="0" indent="0" algn="l" rtl="0">
              <a:spcBef>
                <a:spcPts val="0"/>
              </a:spcBef>
              <a:spcAft>
                <a:spcPts val="0"/>
              </a:spcAft>
              <a:buNone/>
            </a:pPr>
            <a:r>
              <a:t/>
            </a:r>
            <a:endParaRPr/>
          </a:p>
        </p:txBody>
      </p:sp>
      <p:sp>
        <p:nvSpPr>
          <p:cNvPr id="408" name="Google Shape;408;g3aec51c1436_0_624: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79" name="Shape 79"/>
        <p:cNvGrpSpPr/>
        <p:nvPr/>
      </p:nvGrpSpPr>
      <p:grpSpPr>
        <a:xfrm>
          <a:off x="0" y="0"/>
          <a:ext cx="0" cy="0"/>
          <a:chOff x="0" y="0"/>
          <a:chExt cx="0" cy="0"/>
        </a:xfrm>
      </p:grpSpPr>
      <p:sp>
        <p:nvSpPr>
          <p:cNvPr id="80" name="Google Shape;80;p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81" name="Google Shape;81;p4: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23" name="Shape 423"/>
        <p:cNvGrpSpPr/>
        <p:nvPr/>
      </p:nvGrpSpPr>
      <p:grpSpPr>
        <a:xfrm>
          <a:off x="0" y="0"/>
          <a:ext cx="0" cy="0"/>
          <a:chOff x="0" y="0"/>
          <a:chExt cx="0" cy="0"/>
        </a:xfrm>
      </p:grpSpPr>
      <p:sp>
        <p:nvSpPr>
          <p:cNvPr id="424" name="Google Shape;424;g3aec51c1436_0_101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425" name="Google Shape;425;g3aec51c1436_0_1019: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30" name="Shape 430"/>
        <p:cNvGrpSpPr/>
        <p:nvPr/>
      </p:nvGrpSpPr>
      <p:grpSpPr>
        <a:xfrm>
          <a:off x="0" y="0"/>
          <a:ext cx="0" cy="0"/>
          <a:chOff x="0" y="0"/>
          <a:chExt cx="0" cy="0"/>
        </a:xfrm>
      </p:grpSpPr>
      <p:sp>
        <p:nvSpPr>
          <p:cNvPr id="431" name="Google Shape;431;g3aec51c1436_0_1025: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432" name="Google Shape;432;g3aec51c1436_0_1025: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36" name="Shape 436"/>
        <p:cNvGrpSpPr/>
        <p:nvPr/>
      </p:nvGrpSpPr>
      <p:grpSpPr>
        <a:xfrm>
          <a:off x="0" y="0"/>
          <a:ext cx="0" cy="0"/>
          <a:chOff x="0" y="0"/>
          <a:chExt cx="0" cy="0"/>
        </a:xfrm>
      </p:grpSpPr>
      <p:sp>
        <p:nvSpPr>
          <p:cNvPr id="437" name="Google Shape;437;g3aec51c1436_0_1032: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438" name="Google Shape;438;g3aec51c1436_0_103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39" name="Google Shape;439;g3aec51c1436_0_1032: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45" name="Shape 445"/>
        <p:cNvGrpSpPr/>
        <p:nvPr/>
      </p:nvGrpSpPr>
      <p:grpSpPr>
        <a:xfrm>
          <a:off x="0" y="0"/>
          <a:ext cx="0" cy="0"/>
          <a:chOff x="0" y="0"/>
          <a:chExt cx="0" cy="0"/>
        </a:xfrm>
      </p:grpSpPr>
      <p:sp>
        <p:nvSpPr>
          <p:cNvPr id="446" name="Google Shape;446;g3aec51c1436_0_1040: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447" name="Google Shape;447;g3aec51c1436_0_104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1400"/>
              </a:spcBef>
              <a:spcAft>
                <a:spcPts val="0"/>
              </a:spcAft>
              <a:buNone/>
            </a:pPr>
            <a:r>
              <a:rPr lang="en-US" sz="1100"/>
              <a:t>Αυτό είναι το αρχικό στάδιο μιας δραστηριότητας που αποτελείται από τρία μέρη.</a:t>
            </a:r>
            <a:endParaRPr/>
          </a:p>
          <a:p>
            <a:pPr marL="0" lvl="0" indent="0" algn="l" rtl="0">
              <a:spcBef>
                <a:spcPts val="1400"/>
              </a:spcBef>
              <a:spcAft>
                <a:spcPts val="0"/>
              </a:spcAft>
              <a:buNone/>
            </a:pPr>
            <a:r>
              <a:t/>
            </a:r>
            <a:endParaRPr/>
          </a:p>
          <a:p>
            <a:pPr marL="0" lvl="0" indent="0" algn="just" rtl="0">
              <a:spcBef>
                <a:spcPts val="0"/>
              </a:spcBef>
              <a:spcAft>
                <a:spcPts val="0"/>
              </a:spcAft>
              <a:buNone/>
            </a:pPr>
            <a:r>
              <a:rPr lang="en-US" sz="1100" b="1"/>
              <a:t>Βήμα 1: Προσδιορισμός βασικών δεσμεύσεων</a:t>
            </a:r>
            <a:endParaRPr sz="1100" b="1"/>
          </a:p>
          <a:p>
            <a:pPr marL="0" lvl="0" indent="0" algn="just" rtl="0">
              <a:spcBef>
                <a:spcPts val="0"/>
              </a:spcBef>
              <a:spcAft>
                <a:spcPts val="0"/>
              </a:spcAft>
              <a:buNone/>
            </a:pPr>
            <a:r>
              <a:rPr lang="en-US" sz="1100"/>
              <a:t>Χρησιμοποιώντας το προσαρμοσμένο πρότυπο SMART, οι ομάδες δημιουργούν 2-3 στόχους που υλοποιούν το όραμά τους:</a:t>
            </a:r>
            <a:endParaRPr sz="1100"/>
          </a:p>
          <a:p>
            <a:pPr marL="457200" lvl="0" indent="0" algn="just" rtl="0">
              <a:spcBef>
                <a:spcPts val="0"/>
              </a:spcBef>
              <a:spcAft>
                <a:spcPts val="0"/>
              </a:spcAft>
              <a:buNone/>
            </a:pPr>
            <a:r>
              <a:t/>
            </a:r>
            <a:endParaRPr sz="1100"/>
          </a:p>
          <a:p>
            <a:pPr marL="0" lvl="0" indent="0" algn="just" rtl="0">
              <a:spcBef>
                <a:spcPts val="0"/>
              </a:spcBef>
              <a:spcAft>
                <a:spcPts val="0"/>
              </a:spcAft>
              <a:buNone/>
            </a:pPr>
            <a:r>
              <a:rPr lang="en-US" sz="1100" b="1"/>
              <a:t>Παράδειγμα στόχου SMART: </a:t>
            </a:r>
            <a:r>
              <a:rPr lang="en-US" sz="1100"/>
              <a:t>«Μέχρι τον Δεκέμβριο του 2025, οι μαθητές των τάξεων 6-8 θα ξεκινήσουν και θα ολοκληρώσουν τουλάχιστον δύο συνεργατικά έργα ψηφιακής αφήγησης ανά εξάμηνο, τα οποία θα αποδεικνύουν ενσυναίσθηση και πολιτισμική κατανόηση (Σχέσεις), όπως αποδεικνύεται από τις αναφορές του χαρτοφυλακίου που δείχνουν προσωπική σύνδεση με διαφορετικές προοπτικές (75% των μαθητών) και από τα σχόλια των συμμαθητών που υποδηλώνουν αυθεντική συναισθηματική εμπλοκή (κριτήρια αξιολόγησης των εκπαιδευτικών). Αυτό βασίζεται στην υπάρχουσα δύναμή μας στην μάθηση με βάση τα έργα και απαιτεί εκπαίδευση σε πλατφόρμες ψηφιακής αφήγησης για τρεις εκπαιδευτικούς. Ο στόχος αυτός υποστηρίζει την αξία της παγκόσμιας ιθαγένειας του σχολείου μας και ανταποκρίνεται στην ανάγκη των μαθητών για ουσιαστική σύνδεση με τους συμμαθητές τους πέρα από την επιφανειακή αλληλεπίδραση στα μέσα κοινωνικής δικτύωσης».</a:t>
            </a:r>
            <a:endParaRPr sz="1100"/>
          </a:p>
          <a:p>
            <a:pPr marL="0" lvl="0" indent="0" algn="just" rtl="0">
              <a:spcBef>
                <a:spcPts val="0"/>
              </a:spcBef>
              <a:spcAft>
                <a:spcPts val="0"/>
              </a:spcAft>
              <a:buNone/>
            </a:pPr>
            <a:r>
              <a:t/>
            </a:r>
            <a:endParaRPr sz="1100"/>
          </a:p>
          <a:p>
            <a:pPr marL="0" lvl="0" indent="0" algn="just" rtl="0">
              <a:spcBef>
                <a:spcPts val="0"/>
              </a:spcBef>
              <a:spcAft>
                <a:spcPts val="0"/>
              </a:spcAft>
              <a:buNone/>
            </a:pPr>
            <a:r>
              <a:rPr lang="en-US" sz="1100" b="1"/>
              <a:t>Βήμα 3: Λήψη ανατροφοδότησης και βελτίωση</a:t>
            </a:r>
            <a:endParaRPr sz="1100" b="1"/>
          </a:p>
          <a:p>
            <a:pPr marL="0" lvl="0" indent="0" algn="just" rtl="0">
              <a:spcBef>
                <a:spcPts val="0"/>
              </a:spcBef>
              <a:spcAft>
                <a:spcPts val="0"/>
              </a:spcAft>
              <a:buNone/>
            </a:pPr>
            <a:r>
              <a:rPr lang="en-US" sz="1100"/>
              <a:t>Οι ομάδες ανταλλάσσουν στόχους και παρέχουν ανατροφοδότηση χρησιμοποιώντας τις ακόλουθες ερωτήσεις:</a:t>
            </a:r>
            <a:endParaRPr sz="1100"/>
          </a:p>
          <a:p>
            <a:pPr marL="457200" lvl="0" indent="-285750" algn="just" rtl="0">
              <a:spcBef>
                <a:spcPts val="0"/>
              </a:spcBef>
              <a:spcAft>
                <a:spcPts val="0"/>
              </a:spcAft>
              <a:buClr>
                <a:schemeClr val="dk1"/>
              </a:buClr>
              <a:buSzPts val="900"/>
              <a:buFont typeface="Calibri"/>
              <a:buChar char="●"/>
            </a:pPr>
            <a:r>
              <a:rPr lang="en-US" sz="1100"/>
              <a:t>«Είναι αρκετά συγκεκριμένο για να καθοδηγήσει τις καθημερινές αποφάσεις;»</a:t>
            </a:r>
            <a:endParaRPr sz="900"/>
          </a:p>
          <a:p>
            <a:pPr marL="457200" lvl="0" indent="-285750" algn="just" rtl="0">
              <a:spcBef>
                <a:spcPts val="0"/>
              </a:spcBef>
              <a:spcAft>
                <a:spcPts val="0"/>
              </a:spcAft>
              <a:buClr>
                <a:schemeClr val="dk1"/>
              </a:buClr>
              <a:buSzPts val="900"/>
              <a:buFont typeface="Calibri"/>
              <a:buChar char="●"/>
            </a:pPr>
            <a:r>
              <a:rPr lang="en-US" sz="1100"/>
              <a:t>«Μπορείτε πραγματικά να μετρήσετε τι έχει σημασία εδώ;»</a:t>
            </a:r>
            <a:endParaRPr sz="900"/>
          </a:p>
          <a:p>
            <a:pPr marL="457200" lvl="0" indent="-285750" algn="just" rtl="0">
              <a:spcBef>
                <a:spcPts val="0"/>
              </a:spcBef>
              <a:spcAft>
                <a:spcPts val="0"/>
              </a:spcAft>
              <a:buClr>
                <a:schemeClr val="dk1"/>
              </a:buClr>
              <a:buSzPts val="900"/>
              <a:buFont typeface="Calibri"/>
              <a:buChar char="●"/>
            </a:pPr>
            <a:r>
              <a:rPr lang="en-US" sz="1100"/>
              <a:t>«Αυτό φαίνεται εφικτό με βάση τους τυπικούς πόρους του σχολείου;»</a:t>
            </a:r>
            <a:endParaRPr sz="900"/>
          </a:p>
          <a:p>
            <a:pPr marL="457200" lvl="0" indent="-285750" algn="just" rtl="0">
              <a:spcBef>
                <a:spcPts val="0"/>
              </a:spcBef>
              <a:spcAft>
                <a:spcPts val="0"/>
              </a:spcAft>
              <a:buClr>
                <a:schemeClr val="dk1"/>
              </a:buClr>
              <a:buSzPts val="900"/>
              <a:buFont typeface="Calibri"/>
              <a:buChar char="●"/>
            </a:pPr>
            <a:r>
              <a:rPr lang="en-US" sz="1100"/>
              <a:t>«Πώς συνδέεται αυτό με τις αξίες που ήδη έχει το σχολείο σας;»</a:t>
            </a:r>
            <a:endParaRPr sz="900"/>
          </a:p>
          <a:p>
            <a:pPr marL="457200" lvl="0" indent="-285750" algn="just" rtl="0">
              <a:spcBef>
                <a:spcPts val="0"/>
              </a:spcBef>
              <a:spcAft>
                <a:spcPts val="0"/>
              </a:spcAft>
              <a:buClr>
                <a:schemeClr val="dk1"/>
              </a:buClr>
              <a:buSzPts val="900"/>
              <a:buFont typeface="Calibri"/>
              <a:buChar char="●"/>
            </a:pPr>
            <a:r>
              <a:rPr lang="en-US" sz="1100"/>
              <a:t>«Είναι ρεαλιστικό το χρονοδιάγραμμα για μια ουσιαστική αλλαγή;»</a:t>
            </a:r>
            <a:endParaRPr/>
          </a:p>
          <a:p>
            <a:pPr marL="0" lvl="0" indent="0" algn="l" rtl="0">
              <a:spcBef>
                <a:spcPts val="1400"/>
              </a:spcBef>
              <a:spcAft>
                <a:spcPts val="0"/>
              </a:spcAft>
              <a:buNone/>
            </a:pPr>
            <a:r>
              <a:rPr lang="en-US" sz="1100" b="1"/>
              <a:t>Βήμα 4: Λάβετε ανατροφοδότηση και βελτιώστε</a:t>
            </a:r>
            <a:endParaRPr/>
          </a:p>
          <a:p>
            <a:pPr marL="0" lvl="0" indent="0" algn="l" rtl="0">
              <a:spcBef>
                <a:spcPts val="1400"/>
              </a:spcBef>
              <a:spcAft>
                <a:spcPts val="0"/>
              </a:spcAft>
              <a:buNone/>
            </a:pPr>
            <a:r>
              <a:t/>
            </a:r>
            <a:endParaRPr/>
          </a:p>
        </p:txBody>
      </p:sp>
      <p:sp>
        <p:nvSpPr>
          <p:cNvPr id="448" name="Google Shape;448;g3aec51c1436_0_1040: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55" name="Shape 455"/>
        <p:cNvGrpSpPr/>
        <p:nvPr/>
      </p:nvGrpSpPr>
      <p:grpSpPr>
        <a:xfrm>
          <a:off x="0" y="0"/>
          <a:ext cx="0" cy="0"/>
          <a:chOff x="0" y="0"/>
          <a:chExt cx="0" cy="0"/>
        </a:xfrm>
      </p:grpSpPr>
      <p:sp>
        <p:nvSpPr>
          <p:cNvPr id="456" name="Google Shape;456;g3aec51c1436_0_105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457" name="Google Shape;457;g3aec51c1436_0_1051: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62" name="Shape 462"/>
        <p:cNvGrpSpPr/>
        <p:nvPr/>
      </p:nvGrpSpPr>
      <p:grpSpPr>
        <a:xfrm>
          <a:off x="0" y="0"/>
          <a:ext cx="0" cy="0"/>
          <a:chOff x="0" y="0"/>
          <a:chExt cx="0" cy="0"/>
        </a:xfrm>
      </p:grpSpPr>
      <p:sp>
        <p:nvSpPr>
          <p:cNvPr id="463" name="Google Shape;463;g3aec51c1436_0_1065: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464" name="Google Shape;464;g3aec51c1436_0_106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65" name="Google Shape;465;g3aec51c1436_0_1065: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70" name="Shape 470"/>
        <p:cNvGrpSpPr/>
        <p:nvPr/>
      </p:nvGrpSpPr>
      <p:grpSpPr>
        <a:xfrm>
          <a:off x="0" y="0"/>
          <a:ext cx="0" cy="0"/>
          <a:chOff x="0" y="0"/>
          <a:chExt cx="0" cy="0"/>
        </a:xfrm>
      </p:grpSpPr>
      <p:sp>
        <p:nvSpPr>
          <p:cNvPr id="471" name="Google Shape;471;g3aec51c1436_0_1079: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472" name="Google Shape;472;g3aec51c1436_0_107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73" name="Google Shape;473;g3aec51c1436_0_107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77" name="Shape 477"/>
        <p:cNvGrpSpPr/>
        <p:nvPr/>
      </p:nvGrpSpPr>
      <p:grpSpPr>
        <a:xfrm>
          <a:off x="0" y="0"/>
          <a:ext cx="0" cy="0"/>
          <a:chOff x="0" y="0"/>
          <a:chExt cx="0" cy="0"/>
        </a:xfrm>
      </p:grpSpPr>
      <p:sp>
        <p:nvSpPr>
          <p:cNvPr id="478" name="Google Shape;478;g3aec51c1436_0_1086: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479" name="Google Shape;479;g3aec51c1436_0_108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80" name="Google Shape;480;g3aec51c1436_0_1086: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84" name="Shape 484"/>
        <p:cNvGrpSpPr/>
        <p:nvPr/>
      </p:nvGrpSpPr>
      <p:grpSpPr>
        <a:xfrm>
          <a:off x="0" y="0"/>
          <a:ext cx="0" cy="0"/>
          <a:chOff x="0" y="0"/>
          <a:chExt cx="0" cy="0"/>
        </a:xfrm>
      </p:grpSpPr>
      <p:sp>
        <p:nvSpPr>
          <p:cNvPr id="485" name="Google Shape;485;g3af2af96a03_0_0: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486" name="Google Shape;486;g3af2af96a03_0_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87" name="Google Shape;487;g3af2af96a03_0_0: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91" name="Shape 491"/>
        <p:cNvGrpSpPr/>
        <p:nvPr/>
      </p:nvGrpSpPr>
      <p:grpSpPr>
        <a:xfrm>
          <a:off x="0" y="0"/>
          <a:ext cx="0" cy="0"/>
          <a:chOff x="0" y="0"/>
          <a:chExt cx="0" cy="0"/>
        </a:xfrm>
      </p:grpSpPr>
      <p:sp>
        <p:nvSpPr>
          <p:cNvPr id="492" name="Google Shape;492;g3af2af96a03_0_14: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493" name="Google Shape;493;g3af2af96a03_0_14: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1400"/>
              </a:spcBef>
              <a:spcAft>
                <a:spcPts val="0"/>
              </a:spcAft>
              <a:buNone/>
            </a:pPr>
            <a:r>
              <a:rPr lang="en-US" sz="1100"/>
              <a:t>Αυτό είναι το δεύτερο μέρος της τριμερούς δραστηριότητας.</a:t>
            </a:r>
            <a:endParaRPr sz="1100"/>
          </a:p>
          <a:p>
            <a:pPr marL="0" lvl="0" indent="0" algn="l" rtl="0">
              <a:spcBef>
                <a:spcPts val="1400"/>
              </a:spcBef>
              <a:spcAft>
                <a:spcPts val="0"/>
              </a:spcAft>
              <a:buNone/>
            </a:pPr>
            <a:r>
              <a:t/>
            </a:r>
            <a:endParaRPr/>
          </a:p>
          <a:p>
            <a:pPr marL="0" lvl="0" indent="0" algn="just" rtl="0">
              <a:spcBef>
                <a:spcPts val="0"/>
              </a:spcBef>
              <a:spcAft>
                <a:spcPts val="0"/>
              </a:spcAft>
              <a:buNone/>
            </a:pPr>
            <a:r>
              <a:rPr lang="en-US" sz="1100" b="1"/>
              <a:t>Βήμα 1: Προσδιορισμός βασικών δεσμεύσεων</a:t>
            </a:r>
            <a:endParaRPr sz="1100" b="1"/>
          </a:p>
          <a:p>
            <a:pPr marL="0" lvl="0" indent="0" algn="just" rtl="0">
              <a:spcBef>
                <a:spcPts val="0"/>
              </a:spcBef>
              <a:spcAft>
                <a:spcPts val="0"/>
              </a:spcAft>
              <a:buNone/>
            </a:pPr>
            <a:r>
              <a:rPr lang="en-US" sz="1100"/>
              <a:t>Χρησιμοποιώντας το προσαρμοσμένο πρότυπο SMART, οι ομάδες δημιουργούν 2-3 στόχους που υλοποιούν το όραμά τους:</a:t>
            </a:r>
            <a:endParaRPr sz="1100"/>
          </a:p>
          <a:p>
            <a:pPr marL="457200" lvl="0" indent="0" algn="just" rtl="0">
              <a:spcBef>
                <a:spcPts val="0"/>
              </a:spcBef>
              <a:spcAft>
                <a:spcPts val="0"/>
              </a:spcAft>
              <a:buNone/>
            </a:pPr>
            <a:r>
              <a:t/>
            </a:r>
            <a:endParaRPr sz="1100"/>
          </a:p>
          <a:p>
            <a:pPr marL="0" lvl="0" indent="0" algn="just" rtl="0">
              <a:spcBef>
                <a:spcPts val="0"/>
              </a:spcBef>
              <a:spcAft>
                <a:spcPts val="0"/>
              </a:spcAft>
              <a:buNone/>
            </a:pPr>
            <a:r>
              <a:rPr lang="en-US" sz="1100" b="1"/>
              <a:t>Παράδειγμα στόχου SMART: </a:t>
            </a:r>
            <a:r>
              <a:rPr lang="en-US" sz="1100"/>
              <a:t>«Μέχρι τον Δεκέμβριο του 2025, οι μαθητές των τάξεων 6-8 θα ξεκινήσουν και θα ολοκληρώσουν τουλάχιστον δύο συνεργατικά έργα ψηφιακής αφήγησης ανά εξάμηνο, τα οποία θα αποδεικνύουν ενσυναίσθηση και πολιτισμική κατανόηση (Σχέσεις), όπως αποδεικνύεται από τις αναφορές του χαρτοφυλακίου που δείχνουν προσωπική σύνδεση με διαφορετικές προοπτικές (75% των μαθητών) και από τα σχόλια των συμμαθητών που υποδηλώνουν αυθεντική συναισθηματική εμπλοκή (κριτήρια αξιολόγησης των εκπαιδευτικών). Αυτό βασίζεται στην υπάρχουσα δύναμή μας στην μάθηση με βάση τα έργα και απαιτεί εκπαίδευση σε πλατφόρμες ψηφιακής αφήγησης για τρεις εκπαιδευτικούς. Ο στόχος αυτός υποστηρίζει την αξία της παγκόσμιας ιθαγένειας του σχολείου μας και ανταποκρίνεται στην ανάγκη των μαθητών για ουσιαστική σύνδεση με τους συμμαθητές τους πέρα από την επιφανειακή αλληλεπίδραση στα μέσα κοινωνικής δικτύωσης».</a:t>
            </a:r>
            <a:endParaRPr sz="1100"/>
          </a:p>
          <a:p>
            <a:pPr marL="0" lvl="0" indent="0" algn="just" rtl="0">
              <a:spcBef>
                <a:spcPts val="0"/>
              </a:spcBef>
              <a:spcAft>
                <a:spcPts val="0"/>
              </a:spcAft>
              <a:buNone/>
            </a:pPr>
            <a:r>
              <a:t/>
            </a:r>
            <a:endParaRPr sz="1100"/>
          </a:p>
          <a:p>
            <a:pPr marL="0" lvl="0" indent="0" algn="just" rtl="0">
              <a:spcBef>
                <a:spcPts val="0"/>
              </a:spcBef>
              <a:spcAft>
                <a:spcPts val="0"/>
              </a:spcAft>
              <a:buNone/>
            </a:pPr>
            <a:r>
              <a:rPr lang="en-US" sz="1100" b="1"/>
              <a:t>Βήμα 3: Λήψη ανατροφοδότησης και βελτίωση</a:t>
            </a:r>
            <a:endParaRPr sz="1100" b="1"/>
          </a:p>
          <a:p>
            <a:pPr marL="0" lvl="0" indent="0" algn="just" rtl="0">
              <a:spcBef>
                <a:spcPts val="0"/>
              </a:spcBef>
              <a:spcAft>
                <a:spcPts val="0"/>
              </a:spcAft>
              <a:buNone/>
            </a:pPr>
            <a:r>
              <a:rPr lang="en-US" sz="1100"/>
              <a:t>Οι ομάδες ανταλλάσσουν στόχους και παρέχουν ανατροφοδότηση χρησιμοποιώντας τις ακόλουθες ερωτήσεις:</a:t>
            </a:r>
            <a:endParaRPr sz="1100"/>
          </a:p>
          <a:p>
            <a:pPr marL="457200" lvl="0" indent="-285750" algn="just" rtl="0">
              <a:spcBef>
                <a:spcPts val="0"/>
              </a:spcBef>
              <a:spcAft>
                <a:spcPts val="0"/>
              </a:spcAft>
              <a:buClr>
                <a:schemeClr val="dk1"/>
              </a:buClr>
              <a:buSzPts val="900"/>
              <a:buFont typeface="Calibri"/>
              <a:buChar char="●"/>
            </a:pPr>
            <a:r>
              <a:rPr lang="en-US" sz="1100"/>
              <a:t>«Είναι αρκετά συγκεκριμένο για να καθοδηγήσει τις καθημερινές αποφάσεις;»</a:t>
            </a:r>
            <a:endParaRPr sz="900"/>
          </a:p>
          <a:p>
            <a:pPr marL="457200" lvl="0" indent="-285750" algn="just" rtl="0">
              <a:spcBef>
                <a:spcPts val="0"/>
              </a:spcBef>
              <a:spcAft>
                <a:spcPts val="0"/>
              </a:spcAft>
              <a:buClr>
                <a:schemeClr val="dk1"/>
              </a:buClr>
              <a:buSzPts val="900"/>
              <a:buFont typeface="Calibri"/>
              <a:buChar char="●"/>
            </a:pPr>
            <a:r>
              <a:rPr lang="en-US" sz="1100"/>
              <a:t>«Μπορείτε πραγματικά να μετρήσετε τι έχει σημασία εδώ;»</a:t>
            </a:r>
            <a:endParaRPr sz="900"/>
          </a:p>
          <a:p>
            <a:pPr marL="457200" lvl="0" indent="-285750" algn="just" rtl="0">
              <a:spcBef>
                <a:spcPts val="0"/>
              </a:spcBef>
              <a:spcAft>
                <a:spcPts val="0"/>
              </a:spcAft>
              <a:buClr>
                <a:schemeClr val="dk1"/>
              </a:buClr>
              <a:buSzPts val="900"/>
              <a:buFont typeface="Calibri"/>
              <a:buChar char="●"/>
            </a:pPr>
            <a:r>
              <a:rPr lang="en-US" sz="1100"/>
              <a:t>«Αυτό φαίνεται εφικτό με βάση τους τυπικούς πόρους του σχολείου;»</a:t>
            </a:r>
            <a:endParaRPr sz="900"/>
          </a:p>
          <a:p>
            <a:pPr marL="457200" lvl="0" indent="-285750" algn="just" rtl="0">
              <a:spcBef>
                <a:spcPts val="0"/>
              </a:spcBef>
              <a:spcAft>
                <a:spcPts val="0"/>
              </a:spcAft>
              <a:buClr>
                <a:schemeClr val="dk1"/>
              </a:buClr>
              <a:buSzPts val="900"/>
              <a:buFont typeface="Calibri"/>
              <a:buChar char="●"/>
            </a:pPr>
            <a:r>
              <a:rPr lang="en-US" sz="1100"/>
              <a:t>«Πώς συνδέεται αυτό με τις αξίες που ήδη έχει το σχολείο σας;»</a:t>
            </a:r>
            <a:endParaRPr sz="900"/>
          </a:p>
          <a:p>
            <a:pPr marL="457200" lvl="0" indent="-285750" algn="just" rtl="0">
              <a:spcBef>
                <a:spcPts val="0"/>
              </a:spcBef>
              <a:spcAft>
                <a:spcPts val="0"/>
              </a:spcAft>
              <a:buClr>
                <a:schemeClr val="dk1"/>
              </a:buClr>
              <a:buSzPts val="900"/>
              <a:buFont typeface="Calibri"/>
              <a:buChar char="●"/>
            </a:pPr>
            <a:r>
              <a:rPr lang="en-US" sz="1100"/>
              <a:t>«Είναι ρεαλιστικό το χρονοδιάγραμμα για μια ουσιαστική αλλαγή;»</a:t>
            </a:r>
            <a:endParaRPr/>
          </a:p>
          <a:p>
            <a:pPr marL="0" lvl="0" indent="0" algn="l" rtl="0">
              <a:spcBef>
                <a:spcPts val="1400"/>
              </a:spcBef>
              <a:spcAft>
                <a:spcPts val="0"/>
              </a:spcAft>
              <a:buNone/>
            </a:pPr>
            <a:r>
              <a:rPr lang="en-US" sz="1100" b="1"/>
              <a:t>Βήμα 4: Λάβετε ανατροφοδότηση και βελτιώστε</a:t>
            </a:r>
            <a:endParaRPr/>
          </a:p>
          <a:p>
            <a:pPr marL="0" lvl="0" indent="0" algn="l" rtl="0">
              <a:spcBef>
                <a:spcPts val="1400"/>
              </a:spcBef>
              <a:spcAft>
                <a:spcPts val="0"/>
              </a:spcAft>
              <a:buNone/>
            </a:pPr>
            <a:r>
              <a:t/>
            </a:r>
            <a:endParaRPr/>
          </a:p>
        </p:txBody>
      </p:sp>
      <p:sp>
        <p:nvSpPr>
          <p:cNvPr id="494" name="Google Shape;494;g3af2af96a03_0_14: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5" name="Shape 85"/>
        <p:cNvGrpSpPr/>
        <p:nvPr/>
      </p:nvGrpSpPr>
      <p:grpSpPr>
        <a:xfrm>
          <a:off x="0" y="0"/>
          <a:ext cx="0" cy="0"/>
          <a:chOff x="0" y="0"/>
          <a:chExt cx="0" cy="0"/>
        </a:xfrm>
      </p:grpSpPr>
      <p:sp>
        <p:nvSpPr>
          <p:cNvPr id="86" name="Google Shape;86;p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87" name="Google Shape;87;p7: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500" name="Shape 500"/>
        <p:cNvGrpSpPr/>
        <p:nvPr/>
      </p:nvGrpSpPr>
      <p:grpSpPr>
        <a:xfrm>
          <a:off x="0" y="0"/>
          <a:ext cx="0" cy="0"/>
          <a:chOff x="0" y="0"/>
          <a:chExt cx="0" cy="0"/>
        </a:xfrm>
      </p:grpSpPr>
      <p:sp>
        <p:nvSpPr>
          <p:cNvPr id="501" name="Google Shape;501;g3af2af96a03_0_28: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502" name="Google Shape;502;g3af2af96a03_0_2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503" name="Google Shape;503;g3af2af96a03_0_28: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512" name="Shape 512"/>
        <p:cNvGrpSpPr/>
        <p:nvPr/>
      </p:nvGrpSpPr>
      <p:grpSpPr>
        <a:xfrm>
          <a:off x="0" y="0"/>
          <a:ext cx="0" cy="0"/>
          <a:chOff x="0" y="0"/>
          <a:chExt cx="0" cy="0"/>
        </a:xfrm>
      </p:grpSpPr>
      <p:sp>
        <p:nvSpPr>
          <p:cNvPr id="513" name="Google Shape;513;g3af2af96a03_0_39: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514" name="Google Shape;514;g3af2af96a03_0_3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1400"/>
              </a:spcBef>
              <a:spcAft>
                <a:spcPts val="0"/>
              </a:spcAft>
              <a:buNone/>
            </a:pPr>
            <a:r>
              <a:rPr lang="en-US" sz="1100"/>
              <a:t>Αυτό είναι το τρίτο μέρος της τριμερούς δραστηριότητας</a:t>
            </a:r>
            <a:endParaRPr sz="1100"/>
          </a:p>
          <a:p>
            <a:pPr marL="0" lvl="0" indent="0" algn="l" rtl="0">
              <a:spcBef>
                <a:spcPts val="1400"/>
              </a:spcBef>
              <a:spcAft>
                <a:spcPts val="0"/>
              </a:spcAft>
              <a:buNone/>
            </a:pPr>
            <a:r>
              <a:t/>
            </a:r>
            <a:endParaRPr/>
          </a:p>
          <a:p>
            <a:pPr marL="0" lvl="0" indent="0" algn="just" rtl="0">
              <a:spcBef>
                <a:spcPts val="0"/>
              </a:spcBef>
              <a:spcAft>
                <a:spcPts val="0"/>
              </a:spcAft>
              <a:buNone/>
            </a:pPr>
            <a:r>
              <a:rPr lang="en-US" sz="1100" b="1"/>
              <a:t>Βήμα 1: Προσδιορισμός βασικών δεσμεύσεων</a:t>
            </a:r>
            <a:endParaRPr sz="1100" b="1"/>
          </a:p>
          <a:p>
            <a:pPr marL="0" lvl="0" indent="0" algn="just" rtl="0">
              <a:spcBef>
                <a:spcPts val="0"/>
              </a:spcBef>
              <a:spcAft>
                <a:spcPts val="0"/>
              </a:spcAft>
              <a:buNone/>
            </a:pPr>
            <a:r>
              <a:rPr lang="en-US" sz="1100"/>
              <a:t>Χρησιμοποιώντας το προσαρμοσμένο πρότυπο SMART, οι ομάδες δημιουργούν 2-3 στόχους που υλοποιούν το όραμά τους:</a:t>
            </a:r>
            <a:endParaRPr sz="1100"/>
          </a:p>
          <a:p>
            <a:pPr marL="457200" lvl="0" indent="0" algn="just" rtl="0">
              <a:spcBef>
                <a:spcPts val="0"/>
              </a:spcBef>
              <a:spcAft>
                <a:spcPts val="0"/>
              </a:spcAft>
              <a:buNone/>
            </a:pPr>
            <a:r>
              <a:t/>
            </a:r>
            <a:endParaRPr sz="1100"/>
          </a:p>
          <a:p>
            <a:pPr marL="0" lvl="0" indent="0" algn="just" rtl="0">
              <a:spcBef>
                <a:spcPts val="0"/>
              </a:spcBef>
              <a:spcAft>
                <a:spcPts val="0"/>
              </a:spcAft>
              <a:buNone/>
            </a:pPr>
            <a:r>
              <a:rPr lang="en-US" sz="1100" b="1"/>
              <a:t>Παράδειγμα στόχου SMART: </a:t>
            </a:r>
            <a:r>
              <a:rPr lang="en-US" sz="1100"/>
              <a:t>«Μέχρι τον Δεκέμβριο του 2025, οι μαθητές των τάξεων 6-8 θα ξεκινήσουν και θα ολοκληρώσουν τουλάχιστον δύο συνεργατικά έργα ψηφιακής αφήγησης ανά εξάμηνο, τα οποία θα αποδεικνύουν ενσυναίσθηση και πολιτισμική κατανόηση (Σχέσεις), όπως αποδεικνύεται από τις αναφορές του χαρτοφυλακίου που δείχνουν προσωπική σύνδεση με διαφορετικές προοπτικές (75% των μαθητών) και από τα σχόλια των συμμαθητών που υποδηλώνουν αυθεντική συναισθηματική εμπλοκή (κριτήρια αξιολόγησης των εκπαιδευτικών). Αυτό βασίζεται στην υπάρχουσα δύναμή μας στην μάθηση με βάση τα έργα και απαιτεί εκπαίδευση σε πλατφόρμες ψηφιακής αφήγησης για τρεις εκπαιδευτικούς. Ο στόχος αυτός υποστηρίζει την αξία της παγκόσμιας ιθαγένειας του σχολείου μας και ανταποκρίνεται στην ανάγκη των μαθητών για ουσιαστική σύνδεση με τους συμμαθητές τους πέρα από την επιφανειακή αλληλεπίδραση στα μέσα κοινωνικής δικτύωσης».</a:t>
            </a:r>
            <a:endParaRPr sz="1100"/>
          </a:p>
          <a:p>
            <a:pPr marL="0" lvl="0" indent="0" algn="just" rtl="0">
              <a:spcBef>
                <a:spcPts val="0"/>
              </a:spcBef>
              <a:spcAft>
                <a:spcPts val="0"/>
              </a:spcAft>
              <a:buNone/>
            </a:pPr>
            <a:r>
              <a:t/>
            </a:r>
            <a:endParaRPr sz="1100"/>
          </a:p>
          <a:p>
            <a:pPr marL="0" lvl="0" indent="0" algn="just" rtl="0">
              <a:spcBef>
                <a:spcPts val="0"/>
              </a:spcBef>
              <a:spcAft>
                <a:spcPts val="0"/>
              </a:spcAft>
              <a:buNone/>
            </a:pPr>
            <a:r>
              <a:rPr lang="en-US" sz="1100" b="1"/>
              <a:t>Βήμα 3: Λήψη ανατροφοδότησης και βελτίωση</a:t>
            </a:r>
            <a:endParaRPr sz="1100" b="1"/>
          </a:p>
          <a:p>
            <a:pPr marL="0" lvl="0" indent="0" algn="just" rtl="0">
              <a:spcBef>
                <a:spcPts val="0"/>
              </a:spcBef>
              <a:spcAft>
                <a:spcPts val="0"/>
              </a:spcAft>
              <a:buNone/>
            </a:pPr>
            <a:r>
              <a:rPr lang="en-US" sz="1100"/>
              <a:t>Οι ομάδες ανταλλάσσουν στόχους και παρέχουν ανατροφοδότηση χρησιμοποιώντας τις ακόλουθες ερωτήσεις:</a:t>
            </a:r>
            <a:endParaRPr sz="1100"/>
          </a:p>
          <a:p>
            <a:pPr marL="457200" lvl="0" indent="-285750" algn="just" rtl="0">
              <a:spcBef>
                <a:spcPts val="0"/>
              </a:spcBef>
              <a:spcAft>
                <a:spcPts val="0"/>
              </a:spcAft>
              <a:buClr>
                <a:schemeClr val="dk1"/>
              </a:buClr>
              <a:buSzPts val="900"/>
              <a:buFont typeface="Calibri"/>
              <a:buChar char="●"/>
            </a:pPr>
            <a:r>
              <a:rPr lang="en-US" sz="1100"/>
              <a:t>«Είναι αρκετά συγκεκριμένο για να καθοδηγήσει τις καθημερινές αποφάσεις;»</a:t>
            </a:r>
            <a:endParaRPr sz="900"/>
          </a:p>
          <a:p>
            <a:pPr marL="457200" lvl="0" indent="-285750" algn="just" rtl="0">
              <a:spcBef>
                <a:spcPts val="0"/>
              </a:spcBef>
              <a:spcAft>
                <a:spcPts val="0"/>
              </a:spcAft>
              <a:buClr>
                <a:schemeClr val="dk1"/>
              </a:buClr>
              <a:buSzPts val="900"/>
              <a:buFont typeface="Calibri"/>
              <a:buChar char="●"/>
            </a:pPr>
            <a:r>
              <a:rPr lang="en-US" sz="1100"/>
              <a:t>«Μπορείτε πραγματικά να μετρήσετε τι έχει σημασία εδώ;»</a:t>
            </a:r>
            <a:endParaRPr sz="900"/>
          </a:p>
          <a:p>
            <a:pPr marL="457200" lvl="0" indent="-285750" algn="just" rtl="0">
              <a:spcBef>
                <a:spcPts val="0"/>
              </a:spcBef>
              <a:spcAft>
                <a:spcPts val="0"/>
              </a:spcAft>
              <a:buClr>
                <a:schemeClr val="dk1"/>
              </a:buClr>
              <a:buSzPts val="900"/>
              <a:buFont typeface="Calibri"/>
              <a:buChar char="●"/>
            </a:pPr>
            <a:r>
              <a:rPr lang="en-US" sz="1100"/>
              <a:t>«Αυτό φαίνεται εφικτό με βάση τους τυπικούς πόρους του σχολείου;»</a:t>
            </a:r>
            <a:endParaRPr sz="900"/>
          </a:p>
          <a:p>
            <a:pPr marL="457200" lvl="0" indent="-285750" algn="just" rtl="0">
              <a:spcBef>
                <a:spcPts val="0"/>
              </a:spcBef>
              <a:spcAft>
                <a:spcPts val="0"/>
              </a:spcAft>
              <a:buClr>
                <a:schemeClr val="dk1"/>
              </a:buClr>
              <a:buSzPts val="900"/>
              <a:buFont typeface="Calibri"/>
              <a:buChar char="●"/>
            </a:pPr>
            <a:r>
              <a:rPr lang="en-US" sz="1100"/>
              <a:t>«Πώς συνδέεται αυτό με τις αξίες που ήδη έχει το σχολείο σας;»</a:t>
            </a:r>
            <a:endParaRPr sz="900"/>
          </a:p>
          <a:p>
            <a:pPr marL="457200" lvl="0" indent="-285750" algn="just" rtl="0">
              <a:spcBef>
                <a:spcPts val="0"/>
              </a:spcBef>
              <a:spcAft>
                <a:spcPts val="0"/>
              </a:spcAft>
              <a:buClr>
                <a:schemeClr val="dk1"/>
              </a:buClr>
              <a:buSzPts val="900"/>
              <a:buFont typeface="Calibri"/>
              <a:buChar char="●"/>
            </a:pPr>
            <a:r>
              <a:rPr lang="en-US" sz="1100"/>
              <a:t>«Είναι ρεαλιστικό το χρονοδιάγραμμα για μια ουσιαστική αλλαγή;»</a:t>
            </a:r>
            <a:endParaRPr/>
          </a:p>
          <a:p>
            <a:pPr marL="0" lvl="0" indent="0" algn="l" rtl="0">
              <a:spcBef>
                <a:spcPts val="1400"/>
              </a:spcBef>
              <a:spcAft>
                <a:spcPts val="0"/>
              </a:spcAft>
              <a:buNone/>
            </a:pPr>
            <a:r>
              <a:rPr lang="en-US" sz="1100" b="1"/>
              <a:t>Βήμα 4: Λάβετε ανατροφοδότηση και βελτιώστε</a:t>
            </a:r>
            <a:endParaRPr/>
          </a:p>
          <a:p>
            <a:pPr marL="0" lvl="0" indent="0" algn="l" rtl="0">
              <a:spcBef>
                <a:spcPts val="1400"/>
              </a:spcBef>
              <a:spcAft>
                <a:spcPts val="0"/>
              </a:spcAft>
              <a:buNone/>
            </a:pPr>
            <a:r>
              <a:t/>
            </a:r>
            <a:endParaRPr/>
          </a:p>
        </p:txBody>
      </p:sp>
      <p:sp>
        <p:nvSpPr>
          <p:cNvPr id="515" name="Google Shape;515;g3af2af96a03_0_3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519" name="Shape 519"/>
        <p:cNvGrpSpPr/>
        <p:nvPr/>
      </p:nvGrpSpPr>
      <p:grpSpPr>
        <a:xfrm>
          <a:off x="0" y="0"/>
          <a:ext cx="0" cy="0"/>
          <a:chOff x="0" y="0"/>
          <a:chExt cx="0" cy="0"/>
        </a:xfrm>
      </p:grpSpPr>
      <p:sp>
        <p:nvSpPr>
          <p:cNvPr id="520" name="Google Shape;520;g3af2af96a03_0_4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521" name="Google Shape;521;g3af2af96a03_0_47: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526" name="Shape 526"/>
        <p:cNvGrpSpPr/>
        <p:nvPr/>
      </p:nvGrpSpPr>
      <p:grpSpPr>
        <a:xfrm>
          <a:off x="0" y="0"/>
          <a:ext cx="0" cy="0"/>
          <a:chOff x="0" y="0"/>
          <a:chExt cx="0" cy="0"/>
        </a:xfrm>
      </p:grpSpPr>
      <p:sp>
        <p:nvSpPr>
          <p:cNvPr id="527" name="Google Shape;527;g3af2af96a03_0_5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528" name="Google Shape;528;g3af2af96a03_0_53: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532" name="Shape 532"/>
        <p:cNvGrpSpPr/>
        <p:nvPr/>
      </p:nvGrpSpPr>
      <p:grpSpPr>
        <a:xfrm>
          <a:off x="0" y="0"/>
          <a:ext cx="0" cy="0"/>
          <a:chOff x="0" y="0"/>
          <a:chExt cx="0" cy="0"/>
        </a:xfrm>
      </p:grpSpPr>
      <p:sp>
        <p:nvSpPr>
          <p:cNvPr id="533" name="Google Shape;533;g3af2af96a03_0_7: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534" name="Google Shape;534;g3af2af96a03_0_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1400"/>
              </a:spcBef>
              <a:spcAft>
                <a:spcPts val="0"/>
              </a:spcAft>
              <a:buNone/>
            </a:pPr>
            <a:r>
              <a:rPr lang="en-US" sz="1100"/>
              <a:t>Οι μαθητές σήμερα αντιμετωπίζουν κινδύνους όπως το διαδικτυακό εκφοβισμό, την υπερβολική χρήση οθονών και τις ανθυγιεινές ψηφιακές συνήθειες, που επηρεάζουν τόσο την ακαδημαϊκή τους απόδοση όσο και την ψυχική τους ευεξία. </a:t>
            </a:r>
            <a:endParaRPr sz="1100"/>
          </a:p>
          <a:p>
            <a:pPr marL="0" lvl="0" indent="0" algn="l" rtl="0">
              <a:spcBef>
                <a:spcPts val="1400"/>
              </a:spcBef>
              <a:spcAft>
                <a:spcPts val="0"/>
              </a:spcAft>
              <a:buNone/>
            </a:pPr>
            <a:r>
              <a:rPr lang="en-US" sz="1100"/>
              <a:t>Όταν αυτές οι προκλήσεις αντιμετωπίζονται ξεχωριστά σε κάθε τάξη, οι μαθητές λαμβάνουν ασυνεπή μηνύματα, εμφανίζονται κενά στην υποστήριξη και οι μεμονωμένοι εκπαιδευτικοί επωμίζονται βάρη που θα ήταν καλύτερα να μοιράζονται σε ολόκληρο το σχολείο.</a:t>
            </a:r>
            <a:endParaRPr sz="1100"/>
          </a:p>
          <a:p>
            <a:pPr marL="0" lvl="0" indent="0" algn="l" rtl="0">
              <a:spcBef>
                <a:spcPts val="1400"/>
              </a:spcBef>
              <a:spcAft>
                <a:spcPts val="0"/>
              </a:spcAft>
              <a:buNone/>
            </a:pPr>
            <a:r>
              <a:rPr lang="en-US" sz="1100" b="1"/>
              <a:t>Μια προσέγγιση που αφορά ολόκληρο το σχολείο εξασφαλίζει ότι κάθε μαθητής, ανεξάρτητα από τον δάσκαλο που έχει ή την τάξη στην οποία βρίσκεται, λαμβάνει συνεπή υποστήριξη για την ανάπτυξη υγιεινών ψηφιακών συνηθειών.</a:t>
            </a:r>
            <a:endParaRPr sz="1100"/>
          </a:p>
          <a:p>
            <a:pPr marL="0" lvl="0" indent="0" algn="l" rtl="0">
              <a:spcBef>
                <a:spcPts val="1400"/>
              </a:spcBef>
              <a:spcAft>
                <a:spcPts val="1400"/>
              </a:spcAft>
              <a:buNone/>
            </a:pPr>
            <a:r>
              <a:rPr lang="en-US" sz="1100"/>
              <a:t>Αυτό σημαίνει ότι το σχολείο σας μιλά με μία φωνή για την ψηφιακή ευημερία, καθιστώντας τις προσδοκίες σαφείς και την ενίσχυση συνεπή. Αυτή η προσέγγιση κατανέμει επίσης την ευθύνη, αποτρέποντας την εξάντληση των εκπαιδευτικών και δημιουργώντας βιώσιμα συστήματα αντί για ηρωικές ατομικές προσπάθειες.</a:t>
            </a:r>
            <a:endParaRPr/>
          </a:p>
        </p:txBody>
      </p:sp>
      <p:sp>
        <p:nvSpPr>
          <p:cNvPr id="535" name="Google Shape;535;g3af2af96a03_0_7: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540" name="Shape 540"/>
        <p:cNvGrpSpPr/>
        <p:nvPr/>
      </p:nvGrpSpPr>
      <p:grpSpPr>
        <a:xfrm>
          <a:off x="0" y="0"/>
          <a:ext cx="0" cy="0"/>
          <a:chOff x="0" y="0"/>
          <a:chExt cx="0" cy="0"/>
        </a:xfrm>
      </p:grpSpPr>
      <p:sp>
        <p:nvSpPr>
          <p:cNvPr id="541" name="Google Shape;541;g3af2af96a03_0_59: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542" name="Google Shape;542;g3af2af96a03_0_5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543" name="Google Shape;543;g3af2af96a03_0_5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549" name="Shape 549"/>
        <p:cNvGrpSpPr/>
        <p:nvPr/>
      </p:nvGrpSpPr>
      <p:grpSpPr>
        <a:xfrm>
          <a:off x="0" y="0"/>
          <a:ext cx="0" cy="0"/>
          <a:chOff x="0" y="0"/>
          <a:chExt cx="0" cy="0"/>
        </a:xfrm>
      </p:grpSpPr>
      <p:sp>
        <p:nvSpPr>
          <p:cNvPr id="550" name="Google Shape;550;g3af2af96a03_0_71: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551" name="Google Shape;551;g3af2af96a03_0_7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552" name="Google Shape;552;g3af2af96a03_0_71: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558" name="Shape 558"/>
        <p:cNvGrpSpPr/>
        <p:nvPr/>
      </p:nvGrpSpPr>
      <p:grpSpPr>
        <a:xfrm>
          <a:off x="0" y="0"/>
          <a:ext cx="0" cy="0"/>
          <a:chOff x="0" y="0"/>
          <a:chExt cx="0" cy="0"/>
        </a:xfrm>
      </p:grpSpPr>
      <p:sp>
        <p:nvSpPr>
          <p:cNvPr id="559" name="Google Shape;559;g3af2af96a03_0_80: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560" name="Google Shape;560;g3af2af96a03_0_8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561" name="Google Shape;561;g3af2af96a03_0_80: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567" name="Shape 567"/>
        <p:cNvGrpSpPr/>
        <p:nvPr/>
      </p:nvGrpSpPr>
      <p:grpSpPr>
        <a:xfrm>
          <a:off x="0" y="0"/>
          <a:ext cx="0" cy="0"/>
          <a:chOff x="0" y="0"/>
          <a:chExt cx="0" cy="0"/>
        </a:xfrm>
      </p:grpSpPr>
      <p:sp>
        <p:nvSpPr>
          <p:cNvPr id="568" name="Google Shape;568;g3af2af96a03_0_88: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569" name="Google Shape;569;g3af2af96a03_0_8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570" name="Google Shape;570;g3af2af96a03_0_88: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576" name="Shape 576"/>
        <p:cNvGrpSpPr/>
        <p:nvPr/>
      </p:nvGrpSpPr>
      <p:grpSpPr>
        <a:xfrm>
          <a:off x="0" y="0"/>
          <a:ext cx="0" cy="0"/>
          <a:chOff x="0" y="0"/>
          <a:chExt cx="0" cy="0"/>
        </a:xfrm>
      </p:grpSpPr>
      <p:sp>
        <p:nvSpPr>
          <p:cNvPr id="577" name="Google Shape;577;g3af2af96a03_0_98: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578" name="Google Shape;578;g3af2af96a03_0_9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579" name="Google Shape;579;g3af2af96a03_0_98: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91" name="Shape 91"/>
        <p:cNvGrpSpPr/>
        <p:nvPr/>
      </p:nvGrpSpPr>
      <p:grpSpPr>
        <a:xfrm>
          <a:off x="0" y="0"/>
          <a:ext cx="0" cy="0"/>
          <a:chOff x="0" y="0"/>
          <a:chExt cx="0" cy="0"/>
        </a:xfrm>
      </p:grpSpPr>
      <p:sp>
        <p:nvSpPr>
          <p:cNvPr id="92" name="Google Shape;92;p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Η παρουσία των κινητών τηλεφώνων στα σχολεία είναι ένα θέμα που συζητείται ευρέως μεταξύ εκπαιδευτικών, γονέων και μαθητών. Αν και αυτές οι συσκευές προσφέρουν πιθανά εκπαιδευτικά εργαλεία, η ανεξέλεγκτη χρήση τους συχνά προκαλεί ανησυχίες.</a:t>
            </a:r>
            <a:endParaRPr/>
          </a:p>
          <a:p>
            <a:pPr marL="457200" lvl="0" indent="-317500" algn="l" rtl="0">
              <a:spcBef>
                <a:spcPts val="0"/>
              </a:spcBef>
              <a:spcAft>
                <a:spcPts val="0"/>
              </a:spcAft>
              <a:buSzPts val="1400"/>
              <a:buChar char="●"/>
            </a:pPr>
            <a:r>
              <a:rPr lang="en-US"/>
              <a:t>Προκλήσεις και οφέλη</a:t>
            </a:r>
            <a:endParaRPr/>
          </a:p>
          <a:p>
            <a:pPr marL="457200" lvl="0" indent="-317500" algn="l" rtl="0">
              <a:spcBef>
                <a:spcPts val="0"/>
              </a:spcBef>
              <a:spcAft>
                <a:spcPts val="0"/>
              </a:spcAft>
              <a:buSzPts val="1400"/>
              <a:buChar char="●"/>
            </a:pPr>
            <a:r>
              <a:rPr lang="en-US" sz="1100"/>
              <a:t>Στα δημοτικά σχολεία, οι περισσότεροι εκπαιδευτικοί υποστηρίζουν την επιβολή αυστηρών περιορισμών στη χρήση κινητών τηλεφώνων, ενώ στα γυμνάσια και τα λύκεια πολλοί προτείνουν την επιβολή περιορισμών αντί της πλήρους απαγόρευσης. Αυτό δείχνει ότι η απλή απαγόρευση των τηλεφώνων δεν αρκεί. Αυτό που </a:t>
            </a:r>
            <a:r>
              <a:rPr lang="en-US" sz="1100" b="1"/>
              <a:t>χρειάζονται τα σχολεία είναι μια στρατηγική ψηφιακής ευημερίας </a:t>
            </a:r>
            <a:r>
              <a:rPr lang="en-US" sz="1100"/>
              <a:t>που να υποστηρίζει τους μαθητές στην εκμάθηση της υγιούς και υπεύθυνης χρήσης της τεχνολογίας.  </a:t>
            </a:r>
            <a:endParaRPr/>
          </a:p>
        </p:txBody>
      </p:sp>
      <p:sp>
        <p:nvSpPr>
          <p:cNvPr id="93" name="Google Shape;93;p5: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584" name="Shape 584"/>
        <p:cNvGrpSpPr/>
        <p:nvPr/>
      </p:nvGrpSpPr>
      <p:grpSpPr>
        <a:xfrm>
          <a:off x="0" y="0"/>
          <a:ext cx="0" cy="0"/>
          <a:chOff x="0" y="0"/>
          <a:chExt cx="0" cy="0"/>
        </a:xfrm>
      </p:grpSpPr>
      <p:sp>
        <p:nvSpPr>
          <p:cNvPr id="585" name="Google Shape;585;g3af2af96a03_0_107: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586" name="Google Shape;586;g3af2af96a03_0_10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587" name="Google Shape;587;g3af2af96a03_0_107: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591" name="Shape 591"/>
        <p:cNvGrpSpPr/>
        <p:nvPr/>
      </p:nvGrpSpPr>
      <p:grpSpPr>
        <a:xfrm>
          <a:off x="0" y="0"/>
          <a:ext cx="0" cy="0"/>
          <a:chOff x="0" y="0"/>
          <a:chExt cx="0" cy="0"/>
        </a:xfrm>
      </p:grpSpPr>
      <p:sp>
        <p:nvSpPr>
          <p:cNvPr id="592" name="Google Shape;592;g3af2af96a03_0_114: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593" name="Google Shape;593;g3af2af96a03_0_114: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Δώστε στους συμμετέχοντες την μελέτη περίπτωσης με τα στιγμιότυπα οθόνης σε έντυπη ή ηλεκτρονική μορφή</a:t>
            </a:r>
            <a:endParaRPr/>
          </a:p>
        </p:txBody>
      </p:sp>
      <p:sp>
        <p:nvSpPr>
          <p:cNvPr id="594" name="Google Shape;594;g3af2af96a03_0_114: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599" name="Shape 599"/>
        <p:cNvGrpSpPr/>
        <p:nvPr/>
      </p:nvGrpSpPr>
      <p:grpSpPr>
        <a:xfrm>
          <a:off x="0" y="0"/>
          <a:ext cx="0" cy="0"/>
          <a:chOff x="0" y="0"/>
          <a:chExt cx="0" cy="0"/>
        </a:xfrm>
      </p:grpSpPr>
      <p:sp>
        <p:nvSpPr>
          <p:cNvPr id="600" name="Google Shape;600;g3af2af96a03_0_121: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601" name="Google Shape;601;g3af2af96a03_0_12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Δώστε στιγμιότυπα οθόνης Μελέτη περίπτωσης</a:t>
            </a:r>
            <a:endParaRPr/>
          </a:p>
        </p:txBody>
      </p:sp>
      <p:sp>
        <p:nvSpPr>
          <p:cNvPr id="602" name="Google Shape;602;g3af2af96a03_0_121: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607" name="Shape 607"/>
        <p:cNvGrpSpPr/>
        <p:nvPr/>
      </p:nvGrpSpPr>
      <p:grpSpPr>
        <a:xfrm>
          <a:off x="0" y="0"/>
          <a:ext cx="0" cy="0"/>
          <a:chOff x="0" y="0"/>
          <a:chExt cx="0" cy="0"/>
        </a:xfrm>
      </p:grpSpPr>
      <p:sp>
        <p:nvSpPr>
          <p:cNvPr id="608" name="Google Shape;608;g3af2af96a03_0_128: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609" name="Google Shape;609;g3af2af96a03_0_12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610" name="Google Shape;610;g3af2af96a03_0_128: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616" name="Shape 616"/>
        <p:cNvGrpSpPr/>
        <p:nvPr/>
      </p:nvGrpSpPr>
      <p:grpSpPr>
        <a:xfrm>
          <a:off x="0" y="0"/>
          <a:ext cx="0" cy="0"/>
          <a:chOff x="0" y="0"/>
          <a:chExt cx="0" cy="0"/>
        </a:xfrm>
      </p:grpSpPr>
      <p:sp>
        <p:nvSpPr>
          <p:cNvPr id="617" name="Google Shape;617;g3af2af96a03_0_136: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618" name="Google Shape;618;g3af2af96a03_0_13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8450" algn="l" rtl="0">
              <a:spcBef>
                <a:spcPts val="1400"/>
              </a:spcBef>
              <a:spcAft>
                <a:spcPts val="0"/>
              </a:spcAft>
              <a:buClr>
                <a:schemeClr val="dk1"/>
              </a:buClr>
              <a:buSzPts val="1100"/>
              <a:buFont typeface="Calibri"/>
              <a:buChar char="●"/>
            </a:pPr>
            <a:r>
              <a:rPr lang="en-US" sz="1100"/>
              <a:t>Πρέπει να θέσετε σαφείς προσδοκίες για τη χρήση της τεχνολογίας στην τάξη σας.</a:t>
            </a:r>
            <a:endParaRPr sz="1100"/>
          </a:p>
          <a:p>
            <a:pPr marL="457200" lvl="0" indent="-298450" algn="l" rtl="0">
              <a:spcBef>
                <a:spcPts val="0"/>
              </a:spcBef>
              <a:spcAft>
                <a:spcPts val="0"/>
              </a:spcAft>
              <a:buClr>
                <a:schemeClr val="dk1"/>
              </a:buClr>
              <a:buSzPts val="1100"/>
              <a:buFont typeface="Calibri"/>
              <a:buChar char="●"/>
            </a:pPr>
            <a:r>
              <a:rPr lang="en-US" sz="1100"/>
              <a:t>Πρέπει να δίνετε το παράδειγμα της υπεύθυνης ψηφιακής πολιτειότητας, επιδεικνύοντας κατάλληλη συμπεριφορά στο διαδίκτυο, χρησιμοποιώντας την τεχνολογία για την ενίσχυση των μαθησιακών στόχων και όχι για ψυχαγωγία, και παρέχοντας τακτικά διαλείμματα από τις δραστηριότητες που γίνονται μπροστά σε οθόνη.</a:t>
            </a:r>
            <a:endParaRPr sz="1100"/>
          </a:p>
          <a:p>
            <a:pPr marL="457200" lvl="0" indent="-298450" algn="l" rtl="0">
              <a:spcBef>
                <a:spcPts val="0"/>
              </a:spcBef>
              <a:spcAft>
                <a:spcPts val="0"/>
              </a:spcAft>
              <a:buClr>
                <a:schemeClr val="dk1"/>
              </a:buClr>
              <a:buSzPts val="1100"/>
              <a:buFont typeface="Calibri"/>
              <a:buChar char="●"/>
            </a:pPr>
            <a:r>
              <a:rPr lang="en-US" sz="1100"/>
              <a:t>Πρέπει να θέσετε ένα όριο στο χρόνο χρήσης των υπολογιστών/ταμπλετών κάθε μέρα. Αυτό βοηθά τους μαθητές να επιτύχουν μια υγιή ισορροπία μεταξύ χειροκίνητης και ψηφιακής εργασίας. </a:t>
            </a:r>
            <a:endParaRPr sz="1100"/>
          </a:p>
          <a:p>
            <a:pPr marL="457200" lvl="0" indent="-298450" algn="l" rtl="0">
              <a:spcBef>
                <a:spcPts val="0"/>
              </a:spcBef>
              <a:spcAft>
                <a:spcPts val="0"/>
              </a:spcAft>
              <a:buClr>
                <a:schemeClr val="dk1"/>
              </a:buClr>
              <a:buSzPts val="1100"/>
              <a:buFont typeface="Calibri"/>
              <a:buChar char="●"/>
            </a:pPr>
            <a:r>
              <a:rPr lang="en-US" sz="1100"/>
              <a:t>Πρέπει να διατηρείτε επαγγελματικά όρια στις ψηφιακές επικοινωνίες με τους μαθητές και τους γονείς. </a:t>
            </a:r>
            <a:endParaRPr sz="1100"/>
          </a:p>
          <a:p>
            <a:pPr marL="457200" lvl="0" indent="-298450" algn="l" rtl="0">
              <a:spcBef>
                <a:spcPts val="0"/>
              </a:spcBef>
              <a:spcAft>
                <a:spcPts val="0"/>
              </a:spcAft>
              <a:buClr>
                <a:schemeClr val="dk1"/>
              </a:buClr>
              <a:buSzPts val="1100"/>
              <a:buFont typeface="Calibri"/>
              <a:buChar char="●"/>
            </a:pPr>
            <a:r>
              <a:rPr lang="en-US" sz="1100"/>
              <a:t>Πρέπει να χρησιμοποιείτε πλατφόρμες εγκεκριμένες από το σχολείο για εκπαιδευτικούς σκοπούς. </a:t>
            </a:r>
            <a:endParaRPr sz="1100"/>
          </a:p>
          <a:p>
            <a:pPr marL="457200" lvl="0" indent="-298450" algn="l" rtl="0">
              <a:spcBef>
                <a:spcPts val="0"/>
              </a:spcBef>
              <a:spcAft>
                <a:spcPts val="0"/>
              </a:spcAft>
              <a:buClr>
                <a:schemeClr val="dk1"/>
              </a:buClr>
              <a:buSzPts val="1100"/>
              <a:buFont typeface="Calibri"/>
              <a:buChar char="●"/>
            </a:pPr>
            <a:r>
              <a:rPr lang="en-US" sz="1100"/>
              <a:t>Πρέπει να ενημερώνετε τακτικά τις ψηφιακές σας δεξιότητες και να συνεργάζεστε με τις οικογένειες για να ενισχύσετε τις συνεπείς ψηφιακές προσδοκίες. </a:t>
            </a:r>
            <a:endParaRPr sz="1100"/>
          </a:p>
          <a:p>
            <a:pPr marL="457200" lvl="0" indent="-298450" algn="l" rtl="0">
              <a:spcBef>
                <a:spcPts val="0"/>
              </a:spcBef>
              <a:spcAft>
                <a:spcPts val="1400"/>
              </a:spcAft>
              <a:buClr>
                <a:schemeClr val="dk1"/>
              </a:buClr>
              <a:buSzPts val="1100"/>
              <a:buFont typeface="Calibri"/>
              <a:buChar char="●"/>
            </a:pPr>
            <a:r>
              <a:rPr lang="en-US" sz="1100"/>
              <a:t>Τα σχολεία πρέπει να εξασφαλίζουν σταθερή και αξιόπιστη πρόσβαση σε ψηφιακές συσκευές, σύνδεση στο διαδίκτυο, ικανούς εκπαιδευτικούς και τεχνολογικές πλατφόρμες που απαιτούνται για την υποστήριξη του εκπαιδευτικού οράματος για όλους τους μαθητές.</a:t>
            </a:r>
            <a:endParaRPr/>
          </a:p>
        </p:txBody>
      </p:sp>
      <p:sp>
        <p:nvSpPr>
          <p:cNvPr id="619" name="Google Shape;619;g3af2af96a03_0_136: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624" name="Shape 624"/>
        <p:cNvGrpSpPr/>
        <p:nvPr/>
      </p:nvGrpSpPr>
      <p:grpSpPr>
        <a:xfrm>
          <a:off x="0" y="0"/>
          <a:ext cx="0" cy="0"/>
          <a:chOff x="0" y="0"/>
          <a:chExt cx="0" cy="0"/>
        </a:xfrm>
      </p:grpSpPr>
      <p:sp>
        <p:nvSpPr>
          <p:cNvPr id="625" name="Google Shape;625;g3af2af96a03_0_152: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626" name="Google Shape;626;g3af2af96a03_0_15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627" name="Google Shape;627;g3af2af96a03_0_152: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631" name="Shape 631"/>
        <p:cNvGrpSpPr/>
        <p:nvPr/>
      </p:nvGrpSpPr>
      <p:grpSpPr>
        <a:xfrm>
          <a:off x="0" y="0"/>
          <a:ext cx="0" cy="0"/>
          <a:chOff x="0" y="0"/>
          <a:chExt cx="0" cy="0"/>
        </a:xfrm>
      </p:grpSpPr>
      <p:sp>
        <p:nvSpPr>
          <p:cNvPr id="632" name="Google Shape;632;g3af2af96a03_0_145: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633" name="Google Shape;633;g3af2af96a03_0_14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Οι γονείς διαδραματίζουν καθοριστικό ρόλο στην ενίσχυση των ψηφιακών πολιτικών του σχολείου στο σπίτι. </a:t>
            </a:r>
            <a:endParaRPr/>
          </a:p>
          <a:p>
            <a:pPr marL="0" lvl="0" indent="0" algn="l" rtl="0">
              <a:spcBef>
                <a:spcPts val="1400"/>
              </a:spcBef>
              <a:spcAft>
                <a:spcPts val="1400"/>
              </a:spcAft>
              <a:buNone/>
            </a:pPr>
            <a:r>
              <a:rPr lang="en-US"/>
              <a:t>Οι συζητήσεις σχετικά με το τι θέλουν οι μαθητές σε σύγκριση με το τι πιστεύουν οι γονείς βοηθούν τις οικογένειες να δημιουργήσουν και να διατηρήσουν ανοιχτούς διαλόγους σχετικά με τις συνήθειες και το πώς να γίνουν καλοί πολίτες του κόσμου μας, συμπεριλαμβανομένων των ενεργειών μας στον τομέα της τεχνολογίας και του διαδικτύου. </a:t>
            </a:r>
            <a:endParaRPr/>
          </a:p>
        </p:txBody>
      </p:sp>
      <p:sp>
        <p:nvSpPr>
          <p:cNvPr id="634" name="Google Shape;634;g3af2af96a03_0_145: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639" name="Shape 639"/>
        <p:cNvGrpSpPr/>
        <p:nvPr/>
      </p:nvGrpSpPr>
      <p:grpSpPr>
        <a:xfrm>
          <a:off x="0" y="0"/>
          <a:ext cx="0" cy="0"/>
          <a:chOff x="0" y="0"/>
          <a:chExt cx="0" cy="0"/>
        </a:xfrm>
      </p:grpSpPr>
      <p:sp>
        <p:nvSpPr>
          <p:cNvPr id="640" name="Google Shape;640;g3af2af96a03_0_161: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641" name="Google Shape;641;g3af2af96a03_0_16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642" name="Google Shape;642;g3af2af96a03_0_161: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646" name="Shape 646"/>
        <p:cNvGrpSpPr/>
        <p:nvPr/>
      </p:nvGrpSpPr>
      <p:grpSpPr>
        <a:xfrm>
          <a:off x="0" y="0"/>
          <a:ext cx="0" cy="0"/>
          <a:chOff x="0" y="0"/>
          <a:chExt cx="0" cy="0"/>
        </a:xfrm>
      </p:grpSpPr>
      <p:sp>
        <p:nvSpPr>
          <p:cNvPr id="647" name="Google Shape;647;g3af2af96a03_0_167: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648" name="Google Shape;648;g3af2af96a03_0_16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8450" algn="l" rtl="0">
              <a:spcBef>
                <a:spcPts val="0"/>
              </a:spcBef>
              <a:spcAft>
                <a:spcPts val="1400"/>
              </a:spcAft>
              <a:buClr>
                <a:schemeClr val="dk1"/>
              </a:buClr>
              <a:buSzPts val="1100"/>
              <a:buFont typeface="Calibri"/>
              <a:buChar char="●"/>
            </a:pPr>
            <a:r>
              <a:t/>
            </a:r>
            <a:endParaRPr/>
          </a:p>
        </p:txBody>
      </p:sp>
      <p:sp>
        <p:nvSpPr>
          <p:cNvPr id="649" name="Google Shape;649;g3af2af96a03_0_167: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654" name="Shape 654"/>
        <p:cNvGrpSpPr/>
        <p:nvPr/>
      </p:nvGrpSpPr>
      <p:grpSpPr>
        <a:xfrm>
          <a:off x="0" y="0"/>
          <a:ext cx="0" cy="0"/>
          <a:chOff x="0" y="0"/>
          <a:chExt cx="0" cy="0"/>
        </a:xfrm>
      </p:grpSpPr>
      <p:sp>
        <p:nvSpPr>
          <p:cNvPr id="655" name="Google Shape;655;g3af2af96a03_0_174: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656" name="Google Shape;656;g3af2af96a03_0_174: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657" name="Google Shape;657;g3af2af96a03_0_174: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01" name="Shape 101"/>
        <p:cNvGrpSpPr/>
        <p:nvPr/>
      </p:nvGrpSpPr>
      <p:grpSpPr>
        <a:xfrm>
          <a:off x="0" y="0"/>
          <a:ext cx="0" cy="0"/>
          <a:chOff x="0" y="0"/>
          <a:chExt cx="0" cy="0"/>
        </a:xfrm>
      </p:grpSpPr>
      <p:sp>
        <p:nvSpPr>
          <p:cNvPr id="102" name="Google Shape;102;g3aec51c1436_0_19: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03" name="Google Shape;103;g3aec51c1436_0_1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t>Το πλαίσιο PERMA σας βοηθά να οργανώσετε και να αντιμετωπίσετε αυτές τις αλληλένδετες διαστάσεις συστηματικά, αντί να αντιμετωπίζετε κάθε ζήτημα ξεχωριστά.</a:t>
            </a:r>
            <a:endParaRPr/>
          </a:p>
        </p:txBody>
      </p:sp>
      <p:sp>
        <p:nvSpPr>
          <p:cNvPr id="104" name="Google Shape;104;g3aec51c1436_0_1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661" name="Shape 661"/>
        <p:cNvGrpSpPr/>
        <p:nvPr/>
      </p:nvGrpSpPr>
      <p:grpSpPr>
        <a:xfrm>
          <a:off x="0" y="0"/>
          <a:ext cx="0" cy="0"/>
          <a:chOff x="0" y="0"/>
          <a:chExt cx="0" cy="0"/>
        </a:xfrm>
      </p:grpSpPr>
      <p:sp>
        <p:nvSpPr>
          <p:cNvPr id="662" name="Google Shape;662;g3af2af96a03_0_181: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663" name="Google Shape;663;g3af2af96a03_0_18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1400"/>
              </a:spcBef>
              <a:spcAft>
                <a:spcPts val="0"/>
              </a:spcAft>
              <a:buClr>
                <a:schemeClr val="dk1"/>
              </a:buClr>
              <a:buSzPts val="1100"/>
              <a:buFont typeface="Arial"/>
              <a:buNone/>
            </a:pPr>
            <a:r>
              <a:rPr lang="en-US" sz="1100"/>
              <a:t>Οι ατομικές οδηγίες για κάθε ομάδα ενδιαφερομένων είναι χρήσιμες, αλλά μια ενοποιημένη συμφωνία ενώνει όλους γύρω από κοινές δεσμεύσεις. Μια ενοποιημένη ψηφιακή συμφωνία είναι ένα έγγραφο στο οποίο οι εκπαιδευτικοί, οι γονείς και οι μαθητές δεσμεύονται να υιοθετήσουν συγκεκριμένες συμπεριφορές που υποστηρίζουν την ψηφιακή ευημερία.</a:t>
            </a:r>
            <a:endParaRPr sz="1100"/>
          </a:p>
          <a:p>
            <a:pPr marL="0" lvl="0" indent="0" algn="l" rtl="0">
              <a:spcBef>
                <a:spcPts val="1400"/>
              </a:spcBef>
              <a:spcAft>
                <a:spcPts val="0"/>
              </a:spcAft>
              <a:buClr>
                <a:schemeClr val="dk1"/>
              </a:buClr>
              <a:buSzPts val="1100"/>
              <a:buFont typeface="Arial"/>
              <a:buNone/>
            </a:pPr>
            <a:r>
              <a:rPr lang="en-US" sz="1100"/>
              <a:t>Όταν όλοι οι ενδιαφερόμενοι υπογράφουν την ίδια συμφωνία, δημιουργείται κοινή </a:t>
            </a:r>
            <a:r>
              <a:rPr lang="en-US" sz="1100" b="1"/>
              <a:t>ευθύνη</a:t>
            </a:r>
            <a:r>
              <a:rPr lang="en-US" sz="1100"/>
              <a:t>. </a:t>
            </a:r>
            <a:endParaRPr sz="1100"/>
          </a:p>
          <a:p>
            <a:pPr marL="0" lvl="0" indent="0" algn="l" rtl="0">
              <a:spcBef>
                <a:spcPts val="1400"/>
              </a:spcBef>
              <a:spcAft>
                <a:spcPts val="0"/>
              </a:spcAft>
              <a:buNone/>
            </a:pPr>
            <a:r>
              <a:rPr lang="en-US" sz="1100"/>
              <a:t>Οι μαθητές δεν μπορούν να ισχυριστούν </a:t>
            </a:r>
            <a:r>
              <a:rPr lang="en-US" sz="1100" i="1"/>
              <a:t>«αυτό είναι απλώς ένας κανόνας των γονιών» </a:t>
            </a:r>
            <a:r>
              <a:rPr lang="en-US" sz="1100"/>
              <a:t>όταν οι εκπαιδευτικοί υποστηρίζουν την ίδια αρχή. Οι γονείς μπορούν να αναφέρονται στις σχολικές συμφωνίες όταν θέτουν τις προσδοκίες για το σπίτι. Οι εκπαιδευτικοί γνωρίζουν ότι οι οικογένειες ενισχύουν τα ίδια μηνύματα.</a:t>
            </a:r>
            <a:endParaRPr sz="1100"/>
          </a:p>
          <a:p>
            <a:pPr marL="0" lvl="0" indent="0" algn="l" rtl="0">
              <a:spcBef>
                <a:spcPts val="1400"/>
              </a:spcBef>
              <a:spcAft>
                <a:spcPts val="0"/>
              </a:spcAft>
              <a:buClr>
                <a:schemeClr val="dk1"/>
              </a:buClr>
              <a:buSzPts val="1100"/>
              <a:buFont typeface="Arial"/>
              <a:buNone/>
            </a:pPr>
            <a:r>
              <a:rPr lang="en-US" sz="1100"/>
              <a:t>Μοιραστείτε </a:t>
            </a:r>
            <a:r>
              <a:rPr lang="en-US" sz="1100" i="1"/>
              <a:t>το πρότυπο της ψηφιακής συμφωνίας για την οικογένεια</a:t>
            </a:r>
            <a:endParaRPr sz="1100" i="1"/>
          </a:p>
          <a:p>
            <a:pPr marL="0" lvl="0" indent="0" algn="l" rtl="0">
              <a:spcBef>
                <a:spcPts val="1400"/>
              </a:spcBef>
              <a:spcAft>
                <a:spcPts val="0"/>
              </a:spcAft>
              <a:buNone/>
            </a:pPr>
            <a:r>
              <a:t/>
            </a:r>
            <a:endParaRPr/>
          </a:p>
        </p:txBody>
      </p:sp>
      <p:sp>
        <p:nvSpPr>
          <p:cNvPr id="664" name="Google Shape;664;g3af2af96a03_0_181: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670" name="Shape 670"/>
        <p:cNvGrpSpPr/>
        <p:nvPr/>
      </p:nvGrpSpPr>
      <p:grpSpPr>
        <a:xfrm>
          <a:off x="0" y="0"/>
          <a:ext cx="0" cy="0"/>
          <a:chOff x="0" y="0"/>
          <a:chExt cx="0" cy="0"/>
        </a:xfrm>
      </p:grpSpPr>
      <p:sp>
        <p:nvSpPr>
          <p:cNvPr id="671" name="Google Shape;671;g3af2af96a03_0_191: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672" name="Google Shape;672;g3af2af96a03_0_19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673" name="Google Shape;673;g3af2af96a03_0_191: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678" name="Shape 678"/>
        <p:cNvGrpSpPr/>
        <p:nvPr/>
      </p:nvGrpSpPr>
      <p:grpSpPr>
        <a:xfrm>
          <a:off x="0" y="0"/>
          <a:ext cx="0" cy="0"/>
          <a:chOff x="0" y="0"/>
          <a:chExt cx="0" cy="0"/>
        </a:xfrm>
      </p:grpSpPr>
      <p:sp>
        <p:nvSpPr>
          <p:cNvPr id="679" name="Google Shape;679;g3af2af96a03_0_198: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680" name="Google Shape;680;g3af2af96a03_0_19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681" name="Google Shape;681;g3af2af96a03_0_198: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686" name="Shape 686"/>
        <p:cNvGrpSpPr/>
        <p:nvPr/>
      </p:nvGrpSpPr>
      <p:grpSpPr>
        <a:xfrm>
          <a:off x="0" y="0"/>
          <a:ext cx="0" cy="0"/>
          <a:chOff x="0" y="0"/>
          <a:chExt cx="0" cy="0"/>
        </a:xfrm>
      </p:grpSpPr>
      <p:sp>
        <p:nvSpPr>
          <p:cNvPr id="687" name="Google Shape;687;g3af2af96a03_0_205: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688" name="Google Shape;688;g3af2af96a03_0_20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689" name="Google Shape;689;g3af2af96a03_0_205: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694" name="Shape 694"/>
        <p:cNvGrpSpPr/>
        <p:nvPr/>
      </p:nvGrpSpPr>
      <p:grpSpPr>
        <a:xfrm>
          <a:off x="0" y="0"/>
          <a:ext cx="0" cy="0"/>
          <a:chOff x="0" y="0"/>
          <a:chExt cx="0" cy="0"/>
        </a:xfrm>
      </p:grpSpPr>
      <p:sp>
        <p:nvSpPr>
          <p:cNvPr id="695" name="Google Shape;695;g3af2af96a03_0_21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696" name="Google Shape;696;g3af2af96a03_0_212: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701" name="Shape 701"/>
        <p:cNvGrpSpPr/>
        <p:nvPr/>
      </p:nvGrpSpPr>
      <p:grpSpPr>
        <a:xfrm>
          <a:off x="0" y="0"/>
          <a:ext cx="0" cy="0"/>
          <a:chOff x="0" y="0"/>
          <a:chExt cx="0" cy="0"/>
        </a:xfrm>
      </p:grpSpPr>
      <p:sp>
        <p:nvSpPr>
          <p:cNvPr id="702" name="Google Shape;702;g3af2af96a03_0_241: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703" name="Google Shape;703;g3af2af96a03_0_24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704" name="Google Shape;704;g3af2af96a03_0_241: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710" name="Shape 710"/>
        <p:cNvGrpSpPr/>
        <p:nvPr/>
      </p:nvGrpSpPr>
      <p:grpSpPr>
        <a:xfrm>
          <a:off x="0" y="0"/>
          <a:ext cx="0" cy="0"/>
          <a:chOff x="0" y="0"/>
          <a:chExt cx="0" cy="0"/>
        </a:xfrm>
      </p:grpSpPr>
      <p:sp>
        <p:nvSpPr>
          <p:cNvPr id="711" name="Google Shape;711;g3af2af96a03_0_231: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712" name="Google Shape;712;g3af2af96a03_0_23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713" name="Google Shape;713;g3af2af96a03_0_231: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719" name="Shape 719"/>
        <p:cNvGrpSpPr/>
        <p:nvPr/>
      </p:nvGrpSpPr>
      <p:grpSpPr>
        <a:xfrm>
          <a:off x="0" y="0"/>
          <a:ext cx="0" cy="0"/>
          <a:chOff x="0" y="0"/>
          <a:chExt cx="0" cy="0"/>
        </a:xfrm>
      </p:grpSpPr>
      <p:sp>
        <p:nvSpPr>
          <p:cNvPr id="720" name="Google Shape;720;g3af2af96a03_0_249: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721" name="Google Shape;721;g3af2af96a03_0_24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722" name="Google Shape;722;g3af2af96a03_0_24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728" name="Shape 728"/>
        <p:cNvGrpSpPr/>
        <p:nvPr/>
      </p:nvGrpSpPr>
      <p:grpSpPr>
        <a:xfrm>
          <a:off x="0" y="0"/>
          <a:ext cx="0" cy="0"/>
          <a:chOff x="0" y="0"/>
          <a:chExt cx="0" cy="0"/>
        </a:xfrm>
      </p:grpSpPr>
      <p:sp>
        <p:nvSpPr>
          <p:cNvPr id="729" name="Google Shape;729;g3af2af96a03_0_257: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730" name="Google Shape;730;g3af2af96a03_0_25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731" name="Google Shape;731;g3af2af96a03_0_257: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735" name="Shape 735"/>
        <p:cNvGrpSpPr/>
        <p:nvPr/>
      </p:nvGrpSpPr>
      <p:grpSpPr>
        <a:xfrm>
          <a:off x="0" y="0"/>
          <a:ext cx="0" cy="0"/>
          <a:chOff x="0" y="0"/>
          <a:chExt cx="0" cy="0"/>
        </a:xfrm>
      </p:grpSpPr>
      <p:sp>
        <p:nvSpPr>
          <p:cNvPr id="736" name="Google Shape;736;g3af2af96a03_0_280: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737" name="Google Shape;737;g3af2af96a03_0_28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738" name="Google Shape;738;g3af2af96a03_0_280: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15" name="Shape 115"/>
        <p:cNvGrpSpPr/>
        <p:nvPr/>
      </p:nvGrpSpPr>
      <p:grpSpPr>
        <a:xfrm>
          <a:off x="0" y="0"/>
          <a:ext cx="0" cy="0"/>
          <a:chOff x="0" y="0"/>
          <a:chExt cx="0" cy="0"/>
        </a:xfrm>
      </p:grpSpPr>
      <p:sp>
        <p:nvSpPr>
          <p:cNvPr id="116" name="Google Shape;116;p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117" name="Google Shape;117;p6: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742" name="Shape 742"/>
        <p:cNvGrpSpPr/>
        <p:nvPr/>
      </p:nvGrpSpPr>
      <p:grpSpPr>
        <a:xfrm>
          <a:off x="0" y="0"/>
          <a:ext cx="0" cy="0"/>
          <a:chOff x="0" y="0"/>
          <a:chExt cx="0" cy="0"/>
        </a:xfrm>
      </p:grpSpPr>
      <p:sp>
        <p:nvSpPr>
          <p:cNvPr id="743" name="Google Shape;743;p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744" name="Google Shape;744;p8: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22" name="Shape 122"/>
        <p:cNvGrpSpPr/>
        <p:nvPr/>
      </p:nvGrpSpPr>
      <p:grpSpPr>
        <a:xfrm>
          <a:off x="0" y="0"/>
          <a:ext cx="0" cy="0"/>
          <a:chOff x="0" y="0"/>
          <a:chExt cx="0" cy="0"/>
        </a:xfrm>
      </p:grpSpPr>
      <p:sp>
        <p:nvSpPr>
          <p:cNvPr id="123" name="Google Shape;123;g3aec51c1436_0_5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124" name="Google Shape;124;g3aec51c1436_0_51: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5" name="Shape 15"/>
        <p:cNvGrpSpPr/>
        <p:nvPr/>
      </p:nvGrpSpPr>
      <p:grpSpPr>
        <a:xfrm>
          <a:off x="0" y="0"/>
          <a:ext cx="0" cy="0"/>
          <a:chOff x="0" y="0"/>
          <a:chExt cx="0" cy="0"/>
        </a:xfrm>
      </p:grpSpPr>
      <p:sp>
        <p:nvSpPr>
          <p:cNvPr id="16" name="Google Shape;16;p11"/>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Arial"/>
              <a:buNone/>
              <a:defRPr b="1"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188075" y="243866"/>
            <a:ext cx="2197684" cy="1144328"/>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6944356" y="950055"/>
            <a:ext cx="4876800" cy="51308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24" name="Shape 24"/>
        <p:cNvGrpSpPr/>
        <p:nvPr/>
      </p:nvGrpSpPr>
      <p:grpSpPr>
        <a:xfrm>
          <a:off x="0" y="0"/>
          <a:ext cx="0" cy="0"/>
          <a:chOff x="0" y="0"/>
          <a:chExt cx="0" cy="0"/>
        </a:xfrm>
      </p:grpSpPr>
      <p:sp>
        <p:nvSpPr>
          <p:cNvPr id="25" name="Google Shape;25;p12"/>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2000"/>
              <a:buFont typeface="Arial"/>
              <a:buNone/>
              <a:defRPr b="1" sz="20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2"/>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 name="Google Shape;29;p12"/>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30" name="Google Shape;30;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1"/>
              </a:solidFill>
              <a:latin typeface="Arial"/>
              <a:ea typeface="Arial"/>
              <a:cs typeface="Arial"/>
              <a:sym typeface="Arial"/>
            </a:endParaRPr>
          </a:p>
        </p:txBody>
      </p:sp>
      <p:pic>
        <p:nvPicPr>
          <p:cNvPr id="31" name="Google Shape;31;p12"/>
          <p:cNvPicPr preferRelativeResize="0"/>
          <p:nvPr/>
        </p:nvPicPr>
        <p:blipFill rotWithShape="1">
          <a:blip r:embed="rId3">
            <a:alphaModFix/>
          </a:blip>
          <a:srcRect b="0" l="0" r="0" t="0"/>
          <a:stretch/>
        </p:blipFill>
        <p:spPr>
          <a:xfrm>
            <a:off x="155448" y="224584"/>
            <a:ext cx="3571024" cy="1422523"/>
          </a:xfrm>
          <a:prstGeom prst="rect">
            <a:avLst/>
          </a:prstGeom>
          <a:noFill/>
          <a:ln>
            <a:noFill/>
          </a:ln>
        </p:spPr>
      </p:pic>
      <p:pic>
        <p:nvPicPr>
          <p:cNvPr id="32" name="Google Shape;32;p12"/>
          <p:cNvPicPr preferRelativeResize="0"/>
          <p:nvPr/>
        </p:nvPicPr>
        <p:blipFill rotWithShape="1">
          <a:blip r:embed="rId4">
            <a:alphaModFix/>
          </a:blip>
          <a:srcRect b="0" l="0" r="0" t="0"/>
          <a:stretch/>
        </p:blipFill>
        <p:spPr>
          <a:xfrm>
            <a:off x="7159752" y="950055"/>
            <a:ext cx="4876800" cy="51308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33" name="Shape 33"/>
        <p:cNvGrpSpPr/>
        <p:nvPr/>
      </p:nvGrpSpPr>
      <p:grpSpPr>
        <a:xfrm>
          <a:off x="0" y="0"/>
          <a:ext cx="0" cy="0"/>
          <a:chOff x="0" y="0"/>
          <a:chExt cx="0" cy="0"/>
        </a:xfrm>
      </p:grpSpPr>
      <p:sp>
        <p:nvSpPr>
          <p:cNvPr id="34" name="Google Shape;34;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000"/>
              <a:buFont typeface="Arial"/>
              <a:buNone/>
              <a:defRPr b="0"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p:nvPr/>
        </p:nvSpPr>
        <p:spPr>
          <a:xfrm flipH="1">
            <a:off x="2172708" y="2774849"/>
            <a:ext cx="7839428" cy="4571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37" name="Shape 37"/>
        <p:cNvGrpSpPr/>
        <p:nvPr/>
      </p:nvGrpSpPr>
      <p:grpSpPr>
        <a:xfrm>
          <a:off x="0" y="0"/>
          <a:ext cx="0" cy="0"/>
          <a:chOff x="0" y="0"/>
          <a:chExt cx="0" cy="0"/>
        </a:xfrm>
      </p:grpSpPr>
      <p:sp>
        <p:nvSpPr>
          <p:cNvPr id="38" name="Google Shape;38;p19"/>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Arial"/>
              <a:buNone/>
              <a:defRPr b="0" sz="20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9"/>
          <p:cNvSpPr/>
          <p:nvPr/>
        </p:nvSpPr>
        <p:spPr>
          <a:xfrm flipH="1">
            <a:off x="2172707" y="2913643"/>
            <a:ext cx="7839428" cy="4571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19"/>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41" name="Google Shape;41;p19"/>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45" name="Shape 45"/>
        <p:cNvGrpSpPr/>
        <p:nvPr/>
      </p:nvGrpSpPr>
      <p:grpSpPr>
        <a:xfrm>
          <a:off x="0" y="0"/>
          <a:ext cx="0" cy="0"/>
          <a:chOff x="0" y="0"/>
          <a:chExt cx="0" cy="0"/>
        </a:xfrm>
      </p:grpSpPr>
      <p:sp>
        <p:nvSpPr>
          <p:cNvPr id="46" name="Google Shape;46;p1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4"/>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8" name="Shape 48"/>
        <p:cNvGrpSpPr/>
        <p:nvPr/>
      </p:nvGrpSpPr>
      <p:grpSpPr>
        <a:xfrm>
          <a:off x="0" y="0"/>
          <a:ext cx="0" cy="0"/>
          <a:chOff x="0" y="0"/>
          <a:chExt cx="0" cy="0"/>
        </a:xfrm>
      </p:grpSpPr>
      <p:sp>
        <p:nvSpPr>
          <p:cNvPr id="49" name="Google Shape;49;p1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5"/>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15"/>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2" name="Shape 52"/>
        <p:cNvGrpSpPr/>
        <p:nvPr/>
      </p:nvGrpSpPr>
      <p:grpSpPr>
        <a:xfrm>
          <a:off x="0" y="0"/>
          <a:ext cx="0" cy="0"/>
          <a:chOff x="0" y="0"/>
          <a:chExt cx="0" cy="0"/>
        </a:xfrm>
      </p:grpSpPr>
      <p:sp>
        <p:nvSpPr>
          <p:cNvPr id="53" name="Google Shape;53;p1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6"/>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16"/>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6" name="Shape 56"/>
        <p:cNvGrpSpPr/>
        <p:nvPr/>
      </p:nvGrpSpPr>
      <p:grpSpPr>
        <a:xfrm>
          <a:off x="0" y="0"/>
          <a:ext cx="0" cy="0"/>
          <a:chOff x="0" y="0"/>
          <a:chExt cx="0" cy="0"/>
        </a:xfrm>
      </p:grpSpPr>
      <p:sp>
        <p:nvSpPr>
          <p:cNvPr id="57" name="Google Shape;57;p1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7"/>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17"/>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17"/>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9019"/>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p:txBody>
      </p:sp>
      <p:sp>
        <p:nvSpPr>
          <p:cNvPr id="11" name="Google Shape;11;p10"/>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2" name="Google Shape;12;p10"/>
          <p:cNvSpPr txBox="1"/>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13" name="Google Shape;13;p10"/>
          <p:cNvSpPr txBox="1"/>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14" name="Google Shape;14;p10"/>
          <p:cNvSpPr txBox="1"/>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42" name="Shape 42"/>
        <p:cNvGrpSpPr/>
        <p:nvPr/>
      </p:nvGrpSpPr>
      <p:grpSpPr>
        <a:xfrm>
          <a:off x="0" y="0"/>
          <a:ext cx="0" cy="0"/>
          <a:chOff x="0" y="0"/>
          <a:chExt cx="0" cy="0"/>
        </a:xfrm>
      </p:grpSpPr>
      <p:sp>
        <p:nvSpPr>
          <p:cNvPr id="43" name="Google Shape;43;p13"/>
          <p:cNvSpPr/>
          <p:nvPr/>
        </p:nvSpPr>
        <p:spPr>
          <a:xfrm>
            <a:off x="0" y="0"/>
            <a:ext cx="12192000" cy="797521"/>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t/>
            </a:r>
            <a:endParaRPr sz="1800" b="0" i="0" u="none" strike="noStrike" cap="none">
              <a:solidFill>
                <a:schemeClr val="lt1"/>
              </a:solidFill>
              <a:latin typeface="Open Sans"/>
              <a:ea typeface="Open Sans"/>
              <a:cs typeface="Open Sans"/>
              <a:sym typeface="Open Sans"/>
            </a:endParaRPr>
          </a:p>
        </p:txBody>
      </p:sp>
      <p:sp>
        <p:nvSpPr>
          <p:cNvPr id="44" name="Google Shape;44;p13"/>
          <p:cNvSpPr txBox="1"/>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rgbClr val="FFFFFF"/>
              </a:buClr>
              <a:buSzPts val="3800"/>
              <a:buFont typeface="Arial"/>
              <a:buNone/>
              <a:defRPr sz="38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s://www.internationaljournalofwellbeing.org/index.php/ijow/article/download/250/358/142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hyperlink" Target="https://www.youtube.com/watch?v=rvIsqa3l7Ew" TargetMode="External"/><Relationship Id="rId4" Type="http://schemas.openxmlformats.org/officeDocument/2006/relationships/image" Target="../media/image13.png"/><Relationship Id="rId5" Type="http://schemas.openxmlformats.org/officeDocument/2006/relationships/hyperlink" Target="https://www.youtube.com/watch?v=rvIsqa3l7Ew"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hyperlink" Target="https://www.commonsense.org/education/case-studi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2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16.png"/><Relationship Id="rId4" Type="http://schemas.openxmlformats.org/officeDocument/2006/relationships/image" Target="../media/image32.png"/><Relationship Id="rId5" Type="http://schemas.openxmlformats.org/officeDocument/2006/relationships/image" Target="../media/image18.png"/><Relationship Id="rId6"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 Id="rId3" Type="http://schemas.openxmlformats.org/officeDocument/2006/relationships/image" Target="../media/image2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 Id="rId3" Type="http://schemas.openxmlformats.org/officeDocument/2006/relationships/image" Target="../media/image2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hyperlink" Target="https://parentpowered.com/case-studie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2.xml"/><Relationship Id="rId3" Type="http://schemas.openxmlformats.org/officeDocument/2006/relationships/image" Target="../media/image2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3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2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2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2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s://school-education.ec.europa.eu/en/discover/surveys/mobile-phones-schools"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image" Target="../media/image2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 Id="rId3" Type="http://schemas.openxmlformats.org/officeDocument/2006/relationships/image" Target="../media/image3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 Id="rId3" Type="http://schemas.openxmlformats.org/officeDocument/2006/relationships/image" Target="../media/image3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 Id="rId3" Type="http://schemas.openxmlformats.org/officeDocument/2006/relationships/image" Target="../media/image2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4.xml"/><Relationship Id="rId3" Type="http://schemas.openxmlformats.org/officeDocument/2006/relationships/image" Target="../media/image23.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1" Type="http://schemas.openxmlformats.org/officeDocument/2006/relationships/hyperlink" Target="https://doi.org/10.2196/26197" TargetMode="External"/><Relationship Id="rId10" Type="http://schemas.openxmlformats.org/officeDocument/2006/relationships/hyperlink" Target="https://www.edutopia.org/article/promoting-safe-digital-media-use" TargetMode="External"/><Relationship Id="rId13" Type="http://schemas.openxmlformats.org/officeDocument/2006/relationships/hyperlink" Target="https://www.researchgate.net/publication/391052892_Strategies_for_Improving_Digital_Well-being_Among_Students" TargetMode="External"/><Relationship Id="rId12" Type="http://schemas.openxmlformats.org/officeDocument/2006/relationships/hyperlink" Target="https://www.ucop.edu/local-human-resources/_files/performance-appraisal/How+to+write+SMART+Goals+v2.pdf" TargetMode="External"/><Relationship Id="rId1" Type="http://schemas.openxmlformats.org/officeDocument/2006/relationships/slideLayout" Target="../slideLayouts/slideLayout5.xml"/><Relationship Id="rId2" Type="http://schemas.openxmlformats.org/officeDocument/2006/relationships/notesSlide" Target="../notesSlides/notesSlide79.xml"/><Relationship Id="rId3" Type="http://schemas.openxmlformats.org/officeDocument/2006/relationships/hyperlink" Target="https://doi.org/10.5334/uproc.155" TargetMode="External"/><Relationship Id="rId4" Type="http://schemas.openxmlformats.org/officeDocument/2006/relationships/hyperlink" Target="https://doi.org/10.3390/educsci14030336" TargetMode="External"/><Relationship Id="rId9" Type="http://schemas.openxmlformats.org/officeDocument/2006/relationships/hyperlink" Target="https://doi.org/10.3389/fpsyg.2022.952784" TargetMode="External"/><Relationship Id="rId5" Type="http://schemas.openxmlformats.org/officeDocument/2006/relationships/hyperlink" Target="https://doi.org/10.3390/su17083711" TargetMode="External"/><Relationship Id="rId6" Type="http://schemas.openxmlformats.org/officeDocument/2006/relationships/hyperlink" Target="https://digitalcommons.uncfsu.edu/jri/vol6/iss2/4" TargetMode="External"/><Relationship Id="rId7" Type="http://schemas.openxmlformats.org/officeDocument/2006/relationships/hyperlink" Target="https://school-education.ec.europa.eu/en/discover/surveys/mobile-phones-schools" TargetMode="External"/><Relationship Id="rId8" Type="http://schemas.openxmlformats.org/officeDocument/2006/relationships/hyperlink" Target="https://doi.org/10.47611/jsr.v12i3.203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3.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Arial"/>
              <a:buNone/>
            </a:pPr>
            <a:r>
              <a:rPr lang="en-US"/>
              <a:t>Ενότητα 4</a:t>
            </a:r>
            <a:endParaRPr/>
          </a:p>
        </p:txBody>
      </p:sp>
      <p:sp>
        <p:nvSpPr>
          <p:cNvPr id="66" name="Google Shape;66;p1"/>
          <p:cNvSpPr txBox="1"/>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None/>
            </a:pPr>
            <a:r>
              <a:rPr lang="en-US"/>
              <a:t>Ολοκληρωμένη προσέγγιση της ψηφιακής ευημερίας στο σχολείο - Δημιουργία μιας βιώσιμης κουλτούρας ψηφιακής ευημερίας στα σχολεία</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3aec51c1436_0_66"/>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sz="3000"/>
              <a:t>1.2 Όραμα για την ψηφιακή ευημερία στα σχολεία με βάση τις αρχές PERMA</a:t>
            </a:r>
            <a:endParaRPr sz="3000"/>
          </a:p>
        </p:txBody>
      </p:sp>
      <p:sp>
        <p:nvSpPr>
          <p:cNvPr id="135" name="Google Shape;135;g3aec51c1436_0_66"/>
          <p:cNvSpPr txBox="1"/>
          <p:nvPr>
            <p:ph type="body" idx="1"/>
          </p:nvPr>
        </p:nvSpPr>
        <p:spPr>
          <a:xfrm>
            <a:off x="97975" y="980896"/>
            <a:ext cx="11944500" cy="11550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Κατά την ανάπτυξη SMART στόχων για την ψηφιακή ευημερία, τα σχολεία πρέπει να εξετάζουν πώς κάθε τεχνολογικό επίπεδο ευθυγραμμίζεται με τις αρχές PERMA, αντί να υιοθετούν απλώς εργαλεία για χάρη των ίδιων.</a:t>
            </a:r>
            <a:endParaRPr/>
          </a:p>
        </p:txBody>
      </p:sp>
      <p:sp>
        <p:nvSpPr>
          <p:cNvPr id="136" name="Google Shape;136;g3aec51c1436_0_66"/>
          <p:cNvSpPr txBox="1"/>
          <p:nvPr>
            <p:ph type="body" idx="2"/>
          </p:nvPr>
        </p:nvSpPr>
        <p:spPr>
          <a:xfrm>
            <a:off x="97975" y="2319350"/>
            <a:ext cx="11944500" cy="44328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None/>
            </a:pPr>
            <a:r>
              <a:rPr lang="en-US"/>
              <a:t>Όταν εφαρμόζεται σε ψηφιακά περιβάλλοντα, το PERMA μετατρέπει την τεχνολογία από ένα απλό εργαλείο σε καταλύτη ευημερίας. </a:t>
            </a:r>
            <a:endParaRPr/>
          </a:p>
          <a:p>
            <a:pPr marL="457200" lvl="0" indent="-342900" algn="l" rtl="0">
              <a:lnSpc>
                <a:spcPct val="200000"/>
              </a:lnSpc>
              <a:spcBef>
                <a:spcPts val="0"/>
              </a:spcBef>
              <a:spcAft>
                <a:spcPts val="0"/>
              </a:spcAft>
              <a:buClr>
                <a:schemeClr val="accent2"/>
              </a:buClr>
              <a:buSzPts val="1800"/>
              <a:buChar char="●"/>
            </a:pPr>
            <a:r>
              <a:rPr lang="en-US" b="1"/>
              <a:t>Τα θετικά συναισθήματα </a:t>
            </a:r>
            <a:r>
              <a:rPr lang="en-US"/>
              <a:t>αναδύονται όταν η τεχνολογία δημιουργεί χαρά και περιέργεια αντί για άγχος. </a:t>
            </a:r>
            <a:endParaRPr/>
          </a:p>
          <a:p>
            <a:pPr marL="457200" lvl="0" indent="-342900" algn="l" rtl="0">
              <a:lnSpc>
                <a:spcPct val="200000"/>
              </a:lnSpc>
              <a:spcBef>
                <a:spcPts val="0"/>
              </a:spcBef>
              <a:spcAft>
                <a:spcPts val="0"/>
              </a:spcAft>
              <a:buClr>
                <a:schemeClr val="accent2"/>
              </a:buClr>
              <a:buSzPts val="1800"/>
              <a:buChar char="●"/>
            </a:pPr>
            <a:r>
              <a:rPr lang="en-US" b="1"/>
              <a:t>Η εμπλοκή </a:t>
            </a:r>
            <a:r>
              <a:rPr lang="en-US"/>
              <a:t>συμβαίνει όταν τα ψηφιακά εργαλεία διευκολύνουν τη βαθιά μάθηση και τις καταστάσεις ροής. </a:t>
            </a:r>
            <a:endParaRPr/>
          </a:p>
          <a:p>
            <a:pPr marL="457200" lvl="0" indent="-342900" algn="l" rtl="0">
              <a:lnSpc>
                <a:spcPct val="200000"/>
              </a:lnSpc>
              <a:spcBef>
                <a:spcPts val="0"/>
              </a:spcBef>
              <a:spcAft>
                <a:spcPts val="0"/>
              </a:spcAft>
              <a:buClr>
                <a:schemeClr val="accent2"/>
              </a:buClr>
              <a:buSzPts val="1800"/>
              <a:buChar char="●"/>
            </a:pPr>
            <a:r>
              <a:rPr lang="en-US" b="1"/>
              <a:t>Οι σχέσεις </a:t>
            </a:r>
            <a:r>
              <a:rPr lang="en-US"/>
              <a:t>ενισχύονται μέσω ουσιαστικών ψηφιακών συνδέσεων και όχι μέσω επιφανειακών αλληλεπιδράσεων. </a:t>
            </a:r>
            <a:endParaRPr/>
          </a:p>
          <a:p>
            <a:pPr marL="457200" lvl="0" indent="-342900" algn="l" rtl="0">
              <a:lnSpc>
                <a:spcPct val="200000"/>
              </a:lnSpc>
              <a:spcBef>
                <a:spcPts val="0"/>
              </a:spcBef>
              <a:spcAft>
                <a:spcPts val="0"/>
              </a:spcAft>
              <a:buClr>
                <a:schemeClr val="accent2"/>
              </a:buClr>
              <a:buSzPts val="1800"/>
              <a:buChar char="●"/>
            </a:pPr>
            <a:r>
              <a:rPr lang="en-US" b="1"/>
              <a:t>Το νόημα </a:t>
            </a:r>
            <a:r>
              <a:rPr lang="en-US"/>
              <a:t>αναπτύσσεται όταν η τεχνολογία εξυπηρετεί σκοπούς που ευθυγραμμίζονται με τις αξίες των μαθητών. </a:t>
            </a:r>
            <a:endParaRPr/>
          </a:p>
          <a:p>
            <a:pPr marL="457200" lvl="0" indent="-342900" algn="l" rtl="0">
              <a:lnSpc>
                <a:spcPct val="200000"/>
              </a:lnSpc>
              <a:spcBef>
                <a:spcPts val="0"/>
              </a:spcBef>
              <a:spcAft>
                <a:spcPts val="0"/>
              </a:spcAft>
              <a:buClr>
                <a:schemeClr val="accent2"/>
              </a:buClr>
              <a:buSzPts val="1800"/>
              <a:buChar char="●"/>
            </a:pPr>
            <a:r>
              <a:rPr lang="en-US" b="1"/>
              <a:t>Η επιτυχία </a:t>
            </a:r>
            <a:r>
              <a:rPr lang="en-US"/>
              <a:t>επιτυγχάνεται όταν τα ψηφιακά εργαλεία βελτιώνουν πραγματικά τα μαθησιακά αποτελέσματα και την προσωπική ανάπτυξη.</a:t>
            </a:r>
            <a:endParaRPr/>
          </a:p>
          <a:p>
            <a:pPr marL="0" lvl="0" indent="0" algn="l" rtl="0">
              <a:spcBef>
                <a:spcPts val="10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aec51c1436_0_12"/>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Σύνδεση του PERMA με το σχολικό σας περιβάλλον</a:t>
            </a:r>
            <a:endParaRPr/>
          </a:p>
        </p:txBody>
      </p:sp>
      <p:sp>
        <p:nvSpPr>
          <p:cNvPr id="143" name="Google Shape;143;g3aec51c1436_0_12"/>
          <p:cNvSpPr txBox="1"/>
          <p:nvPr>
            <p:ph type="body" idx="1"/>
          </p:nvPr>
        </p:nvSpPr>
        <p:spPr>
          <a:xfrm>
            <a:off x="97975" y="873575"/>
            <a:ext cx="11944500" cy="1832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Η ψηφιακή σας φιλοσοφία για την ευημερία </a:t>
            </a:r>
            <a:r>
              <a:rPr lang="en-US" b="1"/>
              <a:t>πρέπει να αντικατοπτρίζει την μοναδική κουλτούρα και τα υπάρχοντα πλαίσια του σχολείου σας. </a:t>
            </a:r>
            <a:endParaRPr/>
          </a:p>
          <a:p>
            <a:pPr marL="0" lvl="0" indent="0" algn="l" rtl="0">
              <a:spcBef>
                <a:spcPts val="1000"/>
              </a:spcBef>
              <a:spcAft>
                <a:spcPts val="0"/>
              </a:spcAft>
              <a:buNone/>
            </a:pPr>
            <a:r>
              <a:rPr lang="en-US"/>
              <a:t>Είτε το σχολείο σας δίνει έμφαση στην ακαδημαϊκή αριστεία, την ανάπτυξη του χαρακτήρα, τη δημιουργικότητα ή την κοινωνική προσφορά, η τεχνολογία πρέπει να ενισχύει αυτές τις βασικές αξίες. </a:t>
            </a:r>
            <a:endParaRPr/>
          </a:p>
          <a:p>
            <a:pPr marL="457200" lvl="0" indent="-342900" algn="l" rtl="0">
              <a:spcBef>
                <a:spcPts val="1000"/>
              </a:spcBef>
              <a:spcAft>
                <a:spcPts val="0"/>
              </a:spcAft>
              <a:buSzPts val="1800"/>
              <a:buChar char="●"/>
            </a:pPr>
            <a:r>
              <a:rPr lang="en-US"/>
              <a:t>Για παράδειγμα, εάν το σχολείο σας δίνει προτεραιότητα στη συνεργατική μάθηση, το όραμά σας μπορεί να δίνει έμφαση στον τρόπο με τον οποίο τα ψηφιακά εργαλεία προωθούν τις ουσιαστικές σχέσεις μεταξύ των συμμαθητών και τα ομαδικά έργα που ενισχύουν τόσο τις ακαδημαϊκές δεξιότητες όσο και τους κοινωνικούς δεσμούς.</a:t>
            </a:r>
            <a:endParaRPr/>
          </a:p>
          <a:p>
            <a:pPr marL="0" lvl="0" indent="0" algn="l" rtl="0">
              <a:spcBef>
                <a:spcPts val="1000"/>
              </a:spcBef>
              <a:spcAft>
                <a:spcPts val="0"/>
              </a:spcAft>
              <a:buNone/>
            </a:pPr>
            <a:r>
              <a:t/>
            </a:r>
            <a:endParaRPr/>
          </a:p>
          <a:p>
            <a:pPr marL="0" lvl="0" indent="0" algn="l" rtl="0">
              <a:spcBef>
                <a:spcPts val="1000"/>
              </a:spcBef>
              <a:spcAft>
                <a:spcPts val="0"/>
              </a:spcAft>
              <a:buNone/>
            </a:pPr>
            <a:r>
              <a:t/>
            </a:r>
            <a:endParaRPr/>
          </a:p>
          <a:p>
            <a:pPr marL="0" lvl="0" indent="0" algn="l" rtl="0">
              <a:spcBef>
                <a:spcPts val="1000"/>
              </a:spcBef>
              <a:spcAft>
                <a:spcPts val="0"/>
              </a:spcAft>
              <a:buNone/>
            </a:pPr>
            <a:r>
              <a:t/>
            </a:r>
            <a:endParaRPr/>
          </a:p>
          <a:p>
            <a:pPr marL="0" lvl="0" indent="0" algn="l" rtl="0">
              <a:spcBef>
                <a:spcPts val="1000"/>
              </a:spcBef>
              <a:spcAft>
                <a:spcPts val="0"/>
              </a:spcAft>
              <a:buNone/>
            </a:pPr>
            <a:r>
              <a:t/>
            </a:r>
            <a:endParaRPr/>
          </a:p>
        </p:txBody>
      </p:sp>
      <p:cxnSp>
        <p:nvCxnSpPr>
          <p:cNvPr id="144" name="Google Shape;144;g3aec51c1436_0_12"/>
          <p:cNvCxnSpPr/>
          <p:nvPr/>
        </p:nvCxnSpPr>
        <p:spPr>
          <a:xfrm>
            <a:off x="1034850" y="2926950"/>
            <a:ext cx="10122300" cy="19800"/>
          </a:xfrm>
          <a:prstGeom prst="straightConnector1">
            <a:avLst/>
          </a:prstGeom>
          <a:noFill/>
          <a:ln w="38100" cap="flat" cmpd="sng">
            <a:solidFill>
              <a:schemeClr val="accent2"/>
            </a:solidFill>
            <a:prstDash val="solid"/>
            <a:round/>
            <a:headEnd type="none" w="med" len="med"/>
            <a:tailEnd type="none" w="med" len="med"/>
          </a:ln>
        </p:spPr>
      </p:cxnSp>
      <p:sp>
        <p:nvSpPr>
          <p:cNvPr id="145" name="Google Shape;145;g3aec51c1436_0_12"/>
          <p:cNvSpPr txBox="1"/>
          <p:nvPr/>
        </p:nvSpPr>
        <p:spPr>
          <a:xfrm>
            <a:off x="236550" y="3234300"/>
            <a:ext cx="6703500" cy="3063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800" u="sng">
                <a:solidFill>
                  <a:schemeClr val="hlink"/>
                </a:solidFill>
                <a:hlinkClick r:id="rId3"/>
              </a:rPr>
              <a:t>Μοντέλο θετικής εκπαίδευσης του </a:t>
            </a:r>
            <a:r>
              <a:rPr lang="en-US" sz="1800">
                <a:solidFill>
                  <a:schemeClr val="dk1"/>
                </a:solidFill>
              </a:rPr>
              <a:t>Geelong Grammar School (GGS)</a:t>
            </a:r>
            <a:r>
              <a:rPr lang="en-US" sz="1800">
                <a:solidFill>
                  <a:schemeClr val="dk1"/>
                </a:solidFill>
              </a:rPr>
              <a:t>.</a:t>
            </a:r>
            <a:endParaRPr sz="1800">
              <a:solidFill>
                <a:schemeClr val="dk1"/>
              </a:solidFill>
            </a:endParaRPr>
          </a:p>
          <a:p>
            <a:pPr marL="1371600" lvl="0" indent="0" algn="l" rtl="0">
              <a:lnSpc>
                <a:spcPct val="90000"/>
              </a:lnSpc>
              <a:spcBef>
                <a:spcPts val="1000"/>
              </a:spcBef>
              <a:spcAft>
                <a:spcPts val="0"/>
              </a:spcAft>
              <a:buNone/>
            </a:pPr>
            <a:r>
              <a:rPr lang="en-US" sz="1800" b="1" i="1">
                <a:solidFill>
                  <a:srgbClr val="F766CA"/>
                </a:solidFill>
              </a:rPr>
              <a:t>«Ζήστε το, διδάξτε το, ενσωματώστε το». </a:t>
            </a:r>
            <a:endParaRPr sz="1800" b="1" i="1">
              <a:solidFill>
                <a:srgbClr val="F766CA"/>
              </a:solidFill>
            </a:endParaRPr>
          </a:p>
          <a:p>
            <a:pPr marL="0" lvl="0" indent="0" algn="l" rtl="0">
              <a:lnSpc>
                <a:spcPct val="90000"/>
              </a:lnSpc>
              <a:spcBef>
                <a:spcPts val="1000"/>
              </a:spcBef>
              <a:spcAft>
                <a:spcPts val="0"/>
              </a:spcAft>
              <a:buNone/>
            </a:pPr>
            <a:r>
              <a:rPr lang="en-US" sz="1800">
                <a:solidFill>
                  <a:schemeClr val="dk1"/>
                </a:solidFill>
              </a:rPr>
              <a:t>Όλο το προσωπικό συμμετέχει σε πολυήμερη εκπαίδευση για να κατανοήσει και να εφαρμόσει τη θετική εκπαίδευση στην προσωπική του ζωή και στην εργασία του. Οι μαθητές ασχολούνται με έξι τομείς ευημερίας μέσω ρητής διδασκαλίας, προσωπικής εφαρμογής με Learning Coaches και ενσωμάτωσης σε πολιτικές και πρακτικές σε επίπεδο σχολείου. </a:t>
            </a:r>
            <a:endParaRPr sz="1800">
              <a:solidFill>
                <a:schemeClr val="dk1"/>
              </a:solidFill>
            </a:endParaRPr>
          </a:p>
          <a:p>
            <a:pPr marL="0" lvl="0" indent="0" algn="l" rtl="0">
              <a:lnSpc>
                <a:spcPct val="90000"/>
              </a:lnSpc>
              <a:spcBef>
                <a:spcPts val="1000"/>
              </a:spcBef>
              <a:spcAft>
                <a:spcPts val="0"/>
              </a:spcAft>
              <a:buNone/>
            </a:pPr>
            <a:r>
              <a:rPr lang="en-US" sz="1800">
                <a:solidFill>
                  <a:schemeClr val="dk1"/>
                </a:solidFill>
              </a:rPr>
              <a:t>Η έρευνα δείχνει σημαντικές βελτιώσεις τόσο στην ευημερία των μαθητών όσο και του προσωπικού, αποδεικνύοντας πώς μια συστηματική προσέγγιση PERMA μπορεί να μεταμορφώσει ολόκληρη την κουλτούρα ενός σχολείου. </a:t>
            </a:r>
            <a:endParaRPr/>
          </a:p>
        </p:txBody>
      </p:sp>
      <p:sp>
        <p:nvSpPr>
          <p:cNvPr id="146" name="Google Shape;146;g3aec51c1436_0_12"/>
          <p:cNvSpPr txBox="1"/>
          <p:nvPr/>
        </p:nvSpPr>
        <p:spPr>
          <a:xfrm>
            <a:off x="6940050" y="3234300"/>
            <a:ext cx="5102400" cy="3321600"/>
          </a:xfrm>
          <a:prstGeom prst="rect">
            <a:avLst/>
          </a:prstGeom>
          <a:solidFill>
            <a:schemeClr val="accent2"/>
          </a:solid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None/>
            </a:pPr>
            <a:r>
              <a:rPr lang="en-US" sz="2100" b="1">
                <a:solidFill>
                  <a:srgbClr val="FEF6FC"/>
                </a:solidFill>
              </a:rPr>
              <a:t>Το κλειδί είναι να διασφαλιστεί ότι η τεχνολογία εξυπηρετεί την εκπαιδευτική σας φιλοσοφία και δεν την καθοδηγεί. </a:t>
            </a:r>
            <a:endParaRPr sz="2100" b="1">
              <a:solidFill>
                <a:srgbClr val="FEF6FC"/>
              </a:solidFill>
            </a:endParaRPr>
          </a:p>
          <a:p>
            <a:pPr marL="0" lvl="0" indent="0" algn="ctr" rtl="0">
              <a:lnSpc>
                <a:spcPct val="90000"/>
              </a:lnSpc>
              <a:spcBef>
                <a:spcPts val="1000"/>
              </a:spcBef>
              <a:spcAft>
                <a:spcPts val="0"/>
              </a:spcAft>
              <a:buNone/>
            </a:pPr>
            <a:r>
              <a:t/>
            </a:r>
            <a:endParaRPr sz="2100" b="1">
              <a:solidFill>
                <a:srgbClr val="FEF6FC"/>
              </a:solidFill>
            </a:endParaRPr>
          </a:p>
          <a:p>
            <a:pPr marL="0" lvl="0" indent="0" algn="ctr" rtl="0">
              <a:lnSpc>
                <a:spcPct val="90000"/>
              </a:lnSpc>
              <a:spcBef>
                <a:spcPts val="1000"/>
              </a:spcBef>
              <a:spcAft>
                <a:spcPts val="0"/>
              </a:spcAft>
              <a:buNone/>
            </a:pPr>
            <a:r>
              <a:rPr lang="en-US" sz="2100" b="1">
                <a:solidFill>
                  <a:srgbClr val="FEF6FC"/>
                </a:solidFill>
              </a:rPr>
              <a:t>Όταν οι μαθητές βλέπουν σαφείς συνδέσεις μεταξύ των ψηφιακών τους εμπειριών και των αξιών που ήδη μαθαίνουν, αναπτύσσουν πιο σκόπιμες και υγιείς σχέσεις με την τεχνολογία.</a:t>
            </a:r>
            <a:endParaRPr sz="2100" b="1">
              <a:solidFill>
                <a:srgbClr val="FEF6F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3aec51c1436_0_83"/>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Δραστηριότητα - Εργαστήριο συν-δημιουργίας οράματος</a:t>
            </a:r>
            <a:endParaRPr/>
          </a:p>
        </p:txBody>
      </p:sp>
      <p:sp>
        <p:nvSpPr>
          <p:cNvPr id="153" name="Google Shape;153;g3aec51c1436_0_83"/>
          <p:cNvSpPr txBox="1"/>
          <p:nvPr>
            <p:ph type="body" idx="1"/>
          </p:nvPr>
        </p:nvSpPr>
        <p:spPr>
          <a:xfrm>
            <a:off x="97975" y="806374"/>
            <a:ext cx="11944500" cy="13752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sz="2200"/>
              <a:t>Για αυτή τη δραστηριότητα, θα δημιουργήσετε ένα όραμα ψηφιακής ευημερίας για το σχολείο σας, ακολουθώντας αυτά τα βήματα μόνοι σας και, στη συνέχεια, μοιράζοντάς το με τους συναδέλφους σας στο διαδίκτυο.</a:t>
            </a:r>
            <a:endParaRPr sz="2200"/>
          </a:p>
          <a:p>
            <a:pPr marL="0" lvl="0" indent="0" algn="just" rtl="0">
              <a:spcBef>
                <a:spcPts val="1000"/>
              </a:spcBef>
              <a:spcAft>
                <a:spcPts val="1000"/>
              </a:spcAft>
              <a:buNone/>
            </a:pPr>
            <a:r>
              <a:rPr lang="en-US" sz="1800" b="1">
                <a:solidFill>
                  <a:schemeClr val="dk1"/>
                </a:solidFill>
              </a:rPr>
              <a:t>Απαιτούμενα υλικά: </a:t>
            </a:r>
            <a:r>
              <a:rPr lang="en-US" sz="1800">
                <a:solidFill>
                  <a:schemeClr val="dk1"/>
                </a:solidFill>
              </a:rPr>
              <a:t>Μεγάλο χαρτί αφίσας, αυτοκόλλητα σημειώματα, μαρκαδόροι, tablet/φορητοί υπολογιστές για έρευνα</a:t>
            </a:r>
            <a:endParaRPr sz="2200"/>
          </a:p>
        </p:txBody>
      </p:sp>
      <p:sp>
        <p:nvSpPr>
          <p:cNvPr id="154" name="Google Shape;154;g3aec51c1436_0_83"/>
          <p:cNvSpPr txBox="1"/>
          <p:nvPr>
            <p:ph type="body" idx="2"/>
          </p:nvPr>
        </p:nvSpPr>
        <p:spPr>
          <a:xfrm>
            <a:off x="97975" y="2861775"/>
            <a:ext cx="5630100" cy="3284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Βήμα 1: Αντιστοιχίστε τις αξίες του σχολείου σας με το μοντέλο PERMA</a:t>
            </a:r>
            <a:endParaRPr sz="1600" b="1"/>
          </a:p>
          <a:p>
            <a:pPr marL="0" lvl="0" indent="0" algn="l" rtl="0">
              <a:spcBef>
                <a:spcPts val="1000"/>
              </a:spcBef>
              <a:spcAft>
                <a:spcPts val="0"/>
              </a:spcAft>
              <a:buNone/>
            </a:pPr>
            <a:r>
              <a:rPr lang="en-US" sz="1600"/>
              <a:t>Εργαστείτε σε μικρές ομάδες</a:t>
            </a:r>
            <a:endParaRPr sz="1600"/>
          </a:p>
          <a:p>
            <a:pPr marL="0" lvl="0" indent="0" algn="l" rtl="0">
              <a:spcBef>
                <a:spcPts val="1000"/>
              </a:spcBef>
              <a:spcAft>
                <a:spcPts val="0"/>
              </a:spcAft>
              <a:buNone/>
            </a:pPr>
            <a:r>
              <a:rPr lang="en-US" sz="1600"/>
              <a:t>Συμπληρώστε το πρότυπο </a:t>
            </a:r>
            <a:r>
              <a:rPr lang="en-US" sz="1600" i="1"/>
              <a:t>Φύλλο χαρτογράφησης αξιών PERMA</a:t>
            </a:r>
            <a:r>
              <a:rPr lang="en-US" sz="1600"/>
              <a:t>.</a:t>
            </a:r>
            <a:endParaRPr sz="1600"/>
          </a:p>
          <a:p>
            <a:pPr marL="0" lvl="0" indent="0" algn="l" rtl="0">
              <a:spcBef>
                <a:spcPts val="1000"/>
              </a:spcBef>
              <a:spcAft>
                <a:spcPts val="0"/>
              </a:spcAft>
              <a:buNone/>
            </a:pPr>
            <a:r>
              <a:rPr lang="en-US" sz="1600"/>
              <a:t>Σκεφτείτε το σχολείο σας:</a:t>
            </a:r>
            <a:endParaRPr sz="1600"/>
          </a:p>
          <a:p>
            <a:pPr marL="457200" lvl="0" indent="-330200" algn="l" rtl="0">
              <a:spcBef>
                <a:spcPts val="1000"/>
              </a:spcBef>
              <a:spcAft>
                <a:spcPts val="0"/>
              </a:spcAft>
              <a:buSzPts val="1600"/>
              <a:buChar char="●"/>
            </a:pPr>
            <a:r>
              <a:rPr lang="en-US" sz="1600"/>
              <a:t>Τι εκτιμάτε ήδη;</a:t>
            </a:r>
            <a:endParaRPr sz="1600"/>
          </a:p>
          <a:p>
            <a:pPr marL="457200" lvl="0" indent="-330200" algn="l" rtl="0">
              <a:spcBef>
                <a:spcPts val="0"/>
              </a:spcBef>
              <a:spcAft>
                <a:spcPts val="0"/>
              </a:spcAft>
              <a:buSzPts val="1600"/>
              <a:buChar char="●"/>
            </a:pPr>
            <a:r>
              <a:rPr lang="en-US" sz="1600"/>
              <a:t>Ποιες πρακτικές χρησιμοποιείτε ήδη;</a:t>
            </a:r>
            <a:endParaRPr sz="1600"/>
          </a:p>
          <a:p>
            <a:pPr marL="457200" lvl="0" indent="-330200" algn="l" rtl="0">
              <a:spcBef>
                <a:spcPts val="0"/>
              </a:spcBef>
              <a:spcAft>
                <a:spcPts val="0"/>
              </a:spcAft>
              <a:buSzPts val="1600"/>
              <a:buChar char="●"/>
            </a:pPr>
            <a:r>
              <a:rPr lang="en-US" sz="1600"/>
              <a:t>Πώς συνδέονται αυτές με κάθε στοιχείο PERMA;</a:t>
            </a:r>
            <a:endParaRPr sz="1600"/>
          </a:p>
          <a:p>
            <a:pPr marL="0" lvl="0" indent="0" algn="l" rtl="0">
              <a:spcBef>
                <a:spcPts val="1000"/>
              </a:spcBef>
              <a:spcAft>
                <a:spcPts val="0"/>
              </a:spcAft>
              <a:buNone/>
            </a:pPr>
            <a:r>
              <a:rPr lang="en-US" sz="1600"/>
              <a:t>Γράψτε 2-3 συνδέσεις για κάθε στοιχείο PERMA. Να είστε συγκεκριμένοι. Αντί για </a:t>
            </a:r>
            <a:r>
              <a:rPr lang="en-US" sz="1600" i="1"/>
              <a:t>«εκτιμούμε τη μάθηση», πείτε «ενθαρρύνουμε τους μαθητές να εξερευνήσουν θέματα που τους ενδιαφέρουν μέσω της μάθησης με βάση έργα».</a:t>
            </a:r>
            <a:endParaRPr sz="1600" b="1"/>
          </a:p>
          <a:p>
            <a:pPr marL="0" lvl="0" indent="0" algn="l" rtl="0">
              <a:spcBef>
                <a:spcPts val="1000"/>
              </a:spcBef>
              <a:spcAft>
                <a:spcPts val="0"/>
              </a:spcAft>
              <a:buNone/>
            </a:pPr>
            <a:r>
              <a:t/>
            </a:r>
            <a:endParaRPr sz="1600" b="1"/>
          </a:p>
          <a:p>
            <a:pPr marL="0" lvl="0" indent="0" algn="l" rtl="0">
              <a:spcBef>
                <a:spcPts val="1000"/>
              </a:spcBef>
              <a:spcAft>
                <a:spcPts val="0"/>
              </a:spcAft>
              <a:buNone/>
            </a:pPr>
            <a:r>
              <a:t/>
            </a:r>
            <a:endParaRPr sz="1600"/>
          </a:p>
        </p:txBody>
      </p:sp>
      <p:sp>
        <p:nvSpPr>
          <p:cNvPr id="155" name="Google Shape;155;g3aec51c1436_0_83"/>
          <p:cNvSpPr txBox="1"/>
          <p:nvPr>
            <p:ph type="body" idx="2"/>
          </p:nvPr>
        </p:nvSpPr>
        <p:spPr>
          <a:xfrm>
            <a:off x="5888961" y="2305150"/>
            <a:ext cx="6165900" cy="1375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Βήμα 2: Σχεδιάστε τη δήλωση του οράματός σας</a:t>
            </a:r>
            <a:endParaRPr sz="1600" b="1"/>
          </a:p>
          <a:p>
            <a:pPr marL="0" lvl="0" indent="0" algn="l" rtl="0">
              <a:spcBef>
                <a:spcPts val="1000"/>
              </a:spcBef>
              <a:spcAft>
                <a:spcPts val="0"/>
              </a:spcAft>
              <a:buNone/>
            </a:pPr>
            <a:r>
              <a:rPr lang="en-US" sz="1600"/>
              <a:t>Χρησιμοποιήστε το πρότυπο </a:t>
            </a:r>
            <a:r>
              <a:rPr lang="en-US" sz="1600" i="1"/>
              <a:t>Vision Statement Builder </a:t>
            </a:r>
            <a:r>
              <a:rPr lang="en-US" sz="1600"/>
              <a:t>για να δημιουργήσετε το προσχέδιο της δήλωσης οράματος.</a:t>
            </a:r>
            <a:endParaRPr sz="1600"/>
          </a:p>
          <a:p>
            <a:pPr marL="0" lvl="0" indent="0" algn="l" rtl="0">
              <a:spcBef>
                <a:spcPts val="1000"/>
              </a:spcBef>
              <a:spcAft>
                <a:spcPts val="0"/>
              </a:spcAft>
              <a:buNone/>
            </a:pPr>
            <a:r>
              <a:rPr lang="en-US" sz="1600"/>
              <a:t>Συμπληρώστε κάθε κενό προσεκτικά</a:t>
            </a:r>
            <a:endParaRPr sz="1600"/>
          </a:p>
        </p:txBody>
      </p:sp>
      <p:sp>
        <p:nvSpPr>
          <p:cNvPr id="156" name="Google Shape;156;g3aec51c1436_0_83"/>
          <p:cNvSpPr txBox="1"/>
          <p:nvPr>
            <p:ph type="body" idx="2"/>
          </p:nvPr>
        </p:nvSpPr>
        <p:spPr>
          <a:xfrm>
            <a:off x="5888961" y="3870267"/>
            <a:ext cx="6165900" cy="1199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Βήμα 3: Λάβετε σχόλια</a:t>
            </a:r>
            <a:endParaRPr sz="1600" b="1"/>
          </a:p>
          <a:p>
            <a:pPr marL="0" lvl="0" indent="0" algn="l" rtl="0">
              <a:spcBef>
                <a:spcPts val="1000"/>
              </a:spcBef>
              <a:spcAft>
                <a:spcPts val="0"/>
              </a:spcAft>
              <a:buNone/>
            </a:pPr>
            <a:r>
              <a:rPr lang="en-US" sz="1600"/>
              <a:t>Αναρτήστε τις δηλώσεις σας στο δωμάτιο. Όλοι περπατούν γύρω, προσθέτοντας σχόλια σε αυτοκόλλητα σημειώματα και επισημαίνοντας ισχυρές φράσεις. </a:t>
            </a:r>
            <a:endParaRPr sz="1600"/>
          </a:p>
        </p:txBody>
      </p:sp>
      <p:sp>
        <p:nvSpPr>
          <p:cNvPr id="157" name="Google Shape;157;g3aec51c1436_0_83"/>
          <p:cNvSpPr txBox="1"/>
          <p:nvPr>
            <p:ph type="body" idx="2"/>
          </p:nvPr>
        </p:nvSpPr>
        <p:spPr>
          <a:xfrm>
            <a:off x="5888961" y="5171974"/>
            <a:ext cx="6165900" cy="1722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Βήμα 4: Βελτιώστε το όραμά σας</a:t>
            </a:r>
            <a:endParaRPr sz="1600" b="1"/>
          </a:p>
          <a:p>
            <a:pPr marL="0" lvl="0" indent="0" algn="l" rtl="0">
              <a:spcBef>
                <a:spcPts val="1000"/>
              </a:spcBef>
              <a:spcAft>
                <a:spcPts val="0"/>
              </a:spcAft>
              <a:buNone/>
            </a:pPr>
            <a:r>
              <a:rPr lang="en-US" sz="1600"/>
              <a:t>Με βάση τα σχόλια που λάβατε, αναθεωρήστε τη δήλωση οράματος. Στη συνέχεια, δοκιμάστε την:</a:t>
            </a:r>
            <a:endParaRPr sz="1600"/>
          </a:p>
          <a:p>
            <a:pPr marL="457200" lvl="0" indent="-330200" algn="l" rtl="0">
              <a:spcBef>
                <a:spcPts val="1000"/>
              </a:spcBef>
              <a:spcAft>
                <a:spcPts val="0"/>
              </a:spcAft>
              <a:buSzPts val="1600"/>
              <a:buChar char="●"/>
            </a:pPr>
            <a:r>
              <a:rPr lang="en-US" sz="1600"/>
              <a:t>Θα αναγνώριζαν οι μαθητές σας το σχολείο τους σε αυτό;</a:t>
            </a:r>
            <a:endParaRPr sz="1600"/>
          </a:p>
          <a:p>
            <a:pPr marL="457200" lvl="0" indent="-330200" algn="l" rtl="0">
              <a:spcBef>
                <a:spcPts val="0"/>
              </a:spcBef>
              <a:spcAft>
                <a:spcPts val="0"/>
              </a:spcAft>
              <a:buSzPts val="1600"/>
              <a:buChar char="●"/>
            </a:pPr>
            <a:r>
              <a:rPr lang="en-US" sz="1600"/>
              <a:t>Καθοδηγεί συγκεκριμένες αποφάσεις σχετικά με την τεχνολογία;</a:t>
            </a:r>
            <a:endParaRPr sz="1600"/>
          </a:p>
          <a:p>
            <a:pPr marL="457200" lvl="0" indent="-330200" algn="l" rtl="0">
              <a:spcBef>
                <a:spcPts val="0"/>
              </a:spcBef>
              <a:spcAft>
                <a:spcPts val="0"/>
              </a:spcAft>
              <a:buSzPts val="1600"/>
              <a:buChar char="●"/>
            </a:pPr>
            <a:r>
              <a:rPr lang="en-US" sz="1600"/>
              <a:t>Είναι εφαρμόσιμο;</a:t>
            </a:r>
            <a:endParaRPr sz="1600"/>
          </a:p>
        </p:txBody>
      </p:sp>
      <p:cxnSp>
        <p:nvCxnSpPr>
          <p:cNvPr id="158" name="Google Shape;158;g3aec51c1436_0_83"/>
          <p:cNvCxnSpPr/>
          <p:nvPr/>
        </p:nvCxnSpPr>
        <p:spPr>
          <a:xfrm>
            <a:off x="5727975" y="2338625"/>
            <a:ext cx="0" cy="4298100"/>
          </a:xfrm>
          <a:prstGeom prst="straightConnector1">
            <a:avLst/>
          </a:prstGeom>
          <a:noFill/>
          <a:ln w="28575" cap="flat" cmpd="sng">
            <a:solidFill>
              <a:schemeClr val="accent2"/>
            </a:solidFill>
            <a:prstDash val="solid"/>
            <a:round/>
            <a:headEnd type="none" w="med" len="med"/>
            <a:tailEnd type="none" w="med" len="med"/>
          </a:ln>
        </p:spPr>
      </p:cxnSp>
      <p:cxnSp>
        <p:nvCxnSpPr>
          <p:cNvPr id="159" name="Google Shape;159;g3aec51c1436_0_83"/>
          <p:cNvCxnSpPr/>
          <p:nvPr/>
        </p:nvCxnSpPr>
        <p:spPr>
          <a:xfrm>
            <a:off x="5744075" y="3626500"/>
            <a:ext cx="6165900" cy="0"/>
          </a:xfrm>
          <a:prstGeom prst="straightConnector1">
            <a:avLst/>
          </a:prstGeom>
          <a:noFill/>
          <a:ln w="28575" cap="flat" cmpd="sng">
            <a:solidFill>
              <a:schemeClr val="accent2"/>
            </a:solidFill>
            <a:prstDash val="solid"/>
            <a:round/>
            <a:headEnd type="none" w="med" len="med"/>
            <a:tailEnd type="none" w="med" len="med"/>
          </a:ln>
        </p:spPr>
      </p:cxnSp>
      <p:cxnSp>
        <p:nvCxnSpPr>
          <p:cNvPr id="160" name="Google Shape;160;g3aec51c1436_0_83"/>
          <p:cNvCxnSpPr/>
          <p:nvPr/>
        </p:nvCxnSpPr>
        <p:spPr>
          <a:xfrm>
            <a:off x="5744075" y="5085774"/>
            <a:ext cx="6165900" cy="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3aec51c1436_0_99"/>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Σκέψεις σχετικά με την εφαρμογή</a:t>
            </a:r>
            <a:endParaRPr/>
          </a:p>
        </p:txBody>
      </p:sp>
      <p:sp>
        <p:nvSpPr>
          <p:cNvPr id="167" name="Google Shape;167;g3aec51c1436_0_99"/>
          <p:cNvSpPr txBox="1"/>
          <p:nvPr>
            <p:ph type="body" idx="1"/>
          </p:nvPr>
        </p:nvSpPr>
        <p:spPr>
          <a:xfrm>
            <a:off x="97975" y="1353750"/>
            <a:ext cx="11944500" cy="3032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t>Μια ισχυρή όραση για την ψηφιακή ευημερία μπορεί να υλοποιηθεί μέσω σαφών συνδέσεων με την καθημερινή πρακτική. </a:t>
            </a:r>
            <a:endParaRPr sz="2400"/>
          </a:p>
          <a:p>
            <a:pPr marL="0" lvl="0" indent="0" algn="l" rtl="0">
              <a:spcBef>
                <a:spcPts val="1000"/>
              </a:spcBef>
              <a:spcAft>
                <a:spcPts val="0"/>
              </a:spcAft>
              <a:buNone/>
            </a:pPr>
            <a:r>
              <a:t/>
            </a:r>
            <a:endParaRPr sz="2400"/>
          </a:p>
          <a:p>
            <a:pPr marL="0" lvl="0" indent="0" algn="l" rtl="0">
              <a:spcBef>
                <a:spcPts val="1000"/>
              </a:spcBef>
              <a:spcAft>
                <a:spcPts val="0"/>
              </a:spcAft>
              <a:buNone/>
            </a:pPr>
            <a:r>
              <a:rPr lang="en-US" sz="2400"/>
              <a:t>Σκεφτείτε </a:t>
            </a:r>
            <a:r>
              <a:rPr lang="en-US" sz="2400" b="1"/>
              <a:t>να δημιουργήσετε συνοδευτικές οδηγίες </a:t>
            </a:r>
            <a:r>
              <a:rPr lang="en-US" sz="2400"/>
              <a:t>που μεταφράζουν το όραμά σας σε συγκεκριμένα σενάρια: Πώς επηρεάζει αυτό το όραμα τις πολιτικές για τα μέσα κοινωνικής δικτύωσης; Τι σημαίνει για τις τεχνολογικές απαιτήσεις των εργασιών για το σπίτι; Πώς μπορεί να διαμορφώσει τις προτεραιότητες της επαγγελματικής ανάπτυξης;</a:t>
            </a:r>
            <a:endParaRPr sz="2400"/>
          </a:p>
          <a:p>
            <a:pPr marL="0" lvl="0" indent="0" algn="l" rtl="0">
              <a:spcBef>
                <a:spcPts val="1000"/>
              </a:spcBef>
              <a:spcAft>
                <a:spcPts val="0"/>
              </a:spcAft>
              <a:buNone/>
            </a:pPr>
            <a:r>
              <a:t/>
            </a:r>
            <a:endParaRPr/>
          </a:p>
          <a:p>
            <a:pPr marL="0" lvl="0" indent="0" algn="l" rtl="0">
              <a:spcBef>
                <a:spcPts val="1000"/>
              </a:spcBef>
              <a:spcAft>
                <a:spcPts val="0"/>
              </a:spcAft>
              <a:buNone/>
            </a:pPr>
            <a:r>
              <a:t/>
            </a:r>
            <a:endParaRPr/>
          </a:p>
          <a:p>
            <a:pPr marL="0" lvl="0" indent="0" algn="l" rtl="0">
              <a:spcBef>
                <a:spcPts val="1000"/>
              </a:spcBef>
              <a:spcAft>
                <a:spcPts val="0"/>
              </a:spcAft>
              <a:buNone/>
            </a:pPr>
            <a:r>
              <a:t/>
            </a:r>
            <a:endParaRPr/>
          </a:p>
          <a:p>
            <a:pPr marL="0" lvl="0" indent="0" algn="l" rtl="0">
              <a:spcBef>
                <a:spcPts val="1000"/>
              </a:spcBef>
              <a:spcAft>
                <a:spcPts val="0"/>
              </a:spcAft>
              <a:buNone/>
            </a:pPr>
            <a:r>
              <a:t/>
            </a:r>
            <a:endParaRPr/>
          </a:p>
        </p:txBody>
      </p:sp>
      <p:sp>
        <p:nvSpPr>
          <p:cNvPr id="168" name="Google Shape;168;g3aec51c1436_0_99"/>
          <p:cNvSpPr txBox="1"/>
          <p:nvPr/>
        </p:nvSpPr>
        <p:spPr>
          <a:xfrm>
            <a:off x="123850" y="4612575"/>
            <a:ext cx="11918400" cy="2006400"/>
          </a:xfrm>
          <a:prstGeom prst="rect">
            <a:avLst/>
          </a:prstGeom>
          <a:solidFill>
            <a:srgbClr val="F6E2F0"/>
          </a:solid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None/>
            </a:pPr>
            <a:r>
              <a:rPr lang="en-US" sz="2400" b="1">
                <a:solidFill>
                  <a:schemeClr val="dk1"/>
                </a:solidFill>
              </a:rPr>
              <a:t>Να θυμάστε! </a:t>
            </a:r>
            <a:endParaRPr sz="2400" b="1">
              <a:solidFill>
                <a:schemeClr val="dk1"/>
              </a:solidFill>
            </a:endParaRPr>
          </a:p>
          <a:p>
            <a:pPr marL="0" lvl="0" indent="0" algn="ctr" rtl="0">
              <a:lnSpc>
                <a:spcPct val="90000"/>
              </a:lnSpc>
              <a:spcBef>
                <a:spcPts val="1000"/>
              </a:spcBef>
              <a:spcAft>
                <a:spcPts val="0"/>
              </a:spcAft>
              <a:buNone/>
            </a:pPr>
            <a:r>
              <a:rPr lang="en-US" sz="2400" b="1">
                <a:solidFill>
                  <a:srgbClr val="DE0A9D"/>
                </a:solidFill>
              </a:rPr>
              <a:t>Το όραμά σας πρέπει να εξελίσσεται </a:t>
            </a:r>
            <a:r>
              <a:rPr lang="en-US" sz="2400">
                <a:solidFill>
                  <a:schemeClr val="dk1"/>
                </a:solidFill>
              </a:rPr>
              <a:t>καθώς η σχολική σας κοινότητα μεγαλώνει και το τεχνολογικό τοπίο αλλάζει, διατηρώντας παράλληλα τη βασική του δέσμευση για την ανάπτυξη των μαθητών μέσω σκόπιμων ψηφιακών εμπειριών.</a:t>
            </a:r>
            <a:endParaRPr sz="24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3aec51c1436_0_106"/>
          <p:cNvSpPr txBox="1"/>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174" name="Google Shape;174;g3aec51c1436_0_106"/>
          <p:cNvSpPr txBox="1"/>
          <p:nvPr>
            <p:ph type="body" idx="1"/>
          </p:nvPr>
        </p:nvSpPr>
        <p:spPr>
          <a:xfrm>
            <a:off x="97975" y="3189900"/>
            <a:ext cx="11944200" cy="358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3000" i="1"/>
              <a:t>Λαμβάνοντας υπόψη τις βασικές αξίες του σχολείου σας και το πλαίσιο PERMA, ποια είναι η συγκεκριμένη αλλαγή που πιστεύετε ότι θα μετατρέψει πιο ουσιαστικά τη χρήση της τεχνολογίας από λειτουργική σε ευεργετική για τους μαθητές;</a:t>
            </a:r>
            <a:endParaRPr sz="3000" i="1"/>
          </a:p>
          <a:p>
            <a:pPr marL="0" lvl="0" indent="0" algn="ctr" rtl="0">
              <a:lnSpc>
                <a:spcPct val="90000"/>
              </a:lnSpc>
              <a:spcBef>
                <a:spcPts val="0"/>
              </a:spcBef>
              <a:spcAft>
                <a:spcPts val="0"/>
              </a:spcAft>
              <a:buNone/>
            </a:pPr>
            <a:r>
              <a:t/>
            </a:r>
            <a:endParaRPr sz="3000" i="1"/>
          </a:p>
          <a:p>
            <a:pPr marL="0" lvl="0" indent="0" algn="l" rtl="0">
              <a:lnSpc>
                <a:spcPct val="90000"/>
              </a:lnSpc>
              <a:spcBef>
                <a:spcPts val="0"/>
              </a:spcBef>
              <a:spcAft>
                <a:spcPts val="0"/>
              </a:spcAft>
              <a:buClr>
                <a:schemeClr val="dk1"/>
              </a:buClr>
              <a:buSzPts val="1800"/>
              <a:buNone/>
            </a:pPr>
            <a:r>
              <a:t/>
            </a:r>
            <a:endParaRPr/>
          </a:p>
        </p:txBody>
      </p:sp>
      <p:pic>
        <p:nvPicPr>
          <p:cNvPr id="175" name="Google Shape;175;g3aec51c1436_0_106" title="images.jpg"/>
          <p:cNvPicPr preferRelativeResize="0"/>
          <p:nvPr/>
        </p:nvPicPr>
        <p:blipFill>
          <a:blip r:embed="rId3">
            <a:alphaModFix/>
          </a:blip>
          <a:stretch>
            <a:fillRect/>
          </a:stretch>
        </p:blipFill>
        <p:spPr>
          <a:xfrm>
            <a:off x="4857750" y="981471"/>
            <a:ext cx="2476500" cy="1847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aec51c1436_0_112"/>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sz="3100"/>
              <a:t>1.3 Στόχοι SMART που ευθυγραμμίζονται με το όραμα της σχολικής ψηφιακής ευημερίας</a:t>
            </a:r>
            <a:endParaRPr sz="3100"/>
          </a:p>
        </p:txBody>
      </p:sp>
      <p:sp>
        <p:nvSpPr>
          <p:cNvPr id="182" name="Google Shape;182;g3aec51c1436_0_112"/>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Το πλαίσιο SMART στα σχολεία λειτουργεί σε δύο αλληλένδετα επίπεδα.</a:t>
            </a:r>
            <a:endParaRPr/>
          </a:p>
        </p:txBody>
      </p:sp>
      <p:sp>
        <p:nvSpPr>
          <p:cNvPr id="183" name="Google Shape;183;g3aec51c1436_0_112"/>
          <p:cNvSpPr txBox="1"/>
          <p:nvPr>
            <p:ph type="body" idx="2"/>
          </p:nvPr>
        </p:nvSpPr>
        <p:spPr>
          <a:xfrm>
            <a:off x="97975" y="1462675"/>
            <a:ext cx="5664900" cy="5289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solidFill>
                  <a:srgbClr val="DE0A9D"/>
                </a:solidFill>
              </a:rPr>
              <a:t>Το SMART ως πλαίσιο καθορισμού στόχων</a:t>
            </a:r>
            <a:endParaRPr b="1">
              <a:solidFill>
                <a:srgbClr val="DE0A9D"/>
              </a:solidFill>
            </a:endParaRPr>
          </a:p>
          <a:p>
            <a:pPr marL="0" lvl="0" indent="0" algn="l" rtl="0">
              <a:spcBef>
                <a:spcPts val="1000"/>
              </a:spcBef>
              <a:spcAft>
                <a:spcPts val="0"/>
              </a:spcAft>
              <a:buNone/>
            </a:pPr>
            <a:r>
              <a:t/>
            </a:r>
            <a:endParaRPr/>
          </a:p>
          <a:p>
            <a:pPr marL="0" lvl="0" indent="0" algn="l" rtl="0">
              <a:spcBef>
                <a:spcPts val="1000"/>
              </a:spcBef>
              <a:spcAft>
                <a:spcPts val="0"/>
              </a:spcAft>
              <a:buNone/>
            </a:pPr>
            <a:r>
              <a:rPr lang="en-US"/>
              <a:t>Οι στόχοι SMART μετατρέπουν το όραμα του σχολείου σας για την ψηφιακή ευημερία από μια φιλόδοξη δήλωση σε μετρήσιμη πραγματικότητα. Αυτό το πλαίσιο παρέχει τη δομή που απαιτείται για την παρακολούθηση της προόδου και τη διασφάλιση της υπευθυνότητας στην εφαρμογή τεχνολογικών πρακτικών που υποστηρίζουν την ανάπτυξη των μαθητών. Στο πλαίσιο της ψηφιακής ευημερίας, οι στόχοι SMART χρησιμεύουν ως γέφυρα μεταξύ του οράματός σας που είναι ευθυγραμμισμένο με το PERMA και των καθημερινών πρακτικών στην τάξη.     </a:t>
            </a:r>
            <a:endParaRPr/>
          </a:p>
          <a:p>
            <a:pPr marL="0" lvl="0" indent="0" algn="l" rtl="0">
              <a:spcBef>
                <a:spcPts val="1000"/>
              </a:spcBef>
              <a:spcAft>
                <a:spcPts val="0"/>
              </a:spcAft>
              <a:buNone/>
            </a:pPr>
            <a:r>
              <a:t/>
            </a:r>
            <a:endParaRPr/>
          </a:p>
        </p:txBody>
      </p:sp>
      <p:grpSp>
        <p:nvGrpSpPr>
          <p:cNvPr id="184" name="Google Shape;184;g3aec51c1436_0_112"/>
          <p:cNvGrpSpPr/>
          <p:nvPr/>
        </p:nvGrpSpPr>
        <p:grpSpPr>
          <a:xfrm>
            <a:off x="4484714" y="4386034"/>
            <a:ext cx="3222566" cy="2365929"/>
            <a:chOff x="6606173" y="1557872"/>
            <a:chExt cx="5433427" cy="3989763"/>
          </a:xfrm>
        </p:grpSpPr>
        <p:pic>
          <p:nvPicPr>
            <p:cNvPr id="185" name="Google Shape;185;g3aec51c1436_0_112"/>
            <p:cNvPicPr preferRelativeResize="0"/>
            <p:nvPr/>
          </p:nvPicPr>
          <p:blipFill>
            <a:blip r:embed="rId3">
              <a:alphaModFix/>
            </a:blip>
            <a:stretch>
              <a:fillRect/>
            </a:stretch>
          </p:blipFill>
          <p:spPr>
            <a:xfrm>
              <a:off x="6606173" y="1557872"/>
              <a:ext cx="5433427" cy="3989763"/>
            </a:xfrm>
            <a:prstGeom prst="rect">
              <a:avLst/>
            </a:prstGeom>
            <a:noFill/>
            <a:ln>
              <a:noFill/>
            </a:ln>
          </p:spPr>
        </p:pic>
        <p:sp>
          <p:nvSpPr>
            <p:cNvPr id="186" name="Google Shape;186;g3aec51c1436_0_112"/>
            <p:cNvSpPr/>
            <p:nvPr/>
          </p:nvSpPr>
          <p:spPr>
            <a:xfrm>
              <a:off x="6701374" y="1601249"/>
              <a:ext cx="278400" cy="319800"/>
            </a:xfrm>
            <a:prstGeom prst="rect">
              <a:avLst/>
            </a:prstGeom>
            <a:solidFill>
              <a:srgbClr val="FFFFFF"/>
            </a:solidFill>
            <a:ln>
              <a:noFill/>
            </a:ln>
          </p:spPr>
          <p:txBody>
            <a:bodyPr spcFirstLastPara="1" wrap="square" lIns="54225" tIns="54225" rIns="54225" bIns="54225" anchor="ctr" anchorCtr="0">
              <a:noAutofit/>
            </a:bodyPr>
            <a:lstStyle/>
            <a:p>
              <a:pPr marL="0" lvl="0" indent="0" algn="ctr" rtl="0">
                <a:spcBef>
                  <a:spcPts val="0"/>
                </a:spcBef>
                <a:spcAft>
                  <a:spcPts val="0"/>
                </a:spcAft>
                <a:buNone/>
              </a:pPr>
              <a:r>
                <a:t/>
              </a:r>
              <a:endParaRPr sz="830"/>
            </a:p>
          </p:txBody>
        </p:sp>
      </p:grpSp>
      <p:sp>
        <p:nvSpPr>
          <p:cNvPr id="187" name="Google Shape;187;g3aec51c1436_0_112"/>
          <p:cNvSpPr txBox="1"/>
          <p:nvPr>
            <p:ph type="body" idx="2"/>
          </p:nvPr>
        </p:nvSpPr>
        <p:spPr>
          <a:xfrm>
            <a:off x="6262375" y="1462675"/>
            <a:ext cx="5780100" cy="5395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solidFill>
                  <a:srgbClr val="DE0A9D"/>
                </a:solidFill>
              </a:rPr>
              <a:t>Το SMART ως πλαίσιο καθορισμού στόχων</a:t>
            </a:r>
            <a:endParaRPr b="1">
              <a:solidFill>
                <a:srgbClr val="DE0A9D"/>
              </a:solidFill>
            </a:endParaRPr>
          </a:p>
          <a:p>
            <a:pPr marL="0" lvl="0" indent="0" algn="l" rtl="0">
              <a:spcBef>
                <a:spcPts val="1000"/>
              </a:spcBef>
              <a:spcAft>
                <a:spcPts val="0"/>
              </a:spcAft>
              <a:buNone/>
            </a:pPr>
            <a:r>
              <a:t/>
            </a:r>
            <a:endParaRPr/>
          </a:p>
          <a:p>
            <a:pPr marL="0" lvl="0" indent="0" algn="l" rtl="0">
              <a:spcBef>
                <a:spcPts val="1000"/>
              </a:spcBef>
              <a:spcAft>
                <a:spcPts val="0"/>
              </a:spcAft>
              <a:buNone/>
            </a:pPr>
            <a:r>
              <a:rPr lang="en-US"/>
              <a:t>Τα πλαίσια έξυπνης εκπαίδευσης δημιουργούν εξατομικευμένα, αποτελεσματικά και ελκυστικά μαθησιακά περιβάλλοντα μέσω της στρατηγικής ενσωμάτωσης της τεχνολογίας. Αυτή η προσέγγιση αναγνωρίζει ότι η αποτελεσματική ψηφιακή ευημερία απαιτεί κάτι περισσότερο από τον απλό καθορισμό στόχων. Πιο συγκεκριμένα, απαιτεί έξυπνα συστήματα που προσαρμόζονται στις ανάγκες των μαθητών, διατηρώντας παράλληλα την εστίαση στην ανθρώπινη ανάπτυξη.</a:t>
            </a:r>
            <a:endParaRPr/>
          </a:p>
          <a:p>
            <a:pPr marL="0" lvl="0" indent="0" algn="l" rtl="0">
              <a:spcBef>
                <a:spcPts val="10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3aec51c1436_0_136"/>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Δραστηριότητα - Ανάπτυξη SMART στόχων </a:t>
            </a:r>
            <a:endParaRPr/>
          </a:p>
        </p:txBody>
      </p:sp>
      <p:sp>
        <p:nvSpPr>
          <p:cNvPr id="194" name="Google Shape;194;g3aec51c1436_0_136"/>
          <p:cNvSpPr txBox="1"/>
          <p:nvPr>
            <p:ph type="body" idx="1"/>
          </p:nvPr>
        </p:nvSpPr>
        <p:spPr>
          <a:xfrm>
            <a:off x="97975" y="806375"/>
            <a:ext cx="11944500" cy="880200"/>
          </a:xfrm>
          <a:prstGeom prst="rect">
            <a:avLst/>
          </a:prstGeom>
        </p:spPr>
        <p:txBody>
          <a:bodyPr spcFirstLastPara="1" wrap="square" lIns="91425" tIns="45700" rIns="91425" bIns="45700" anchor="ctr" anchorCtr="0">
            <a:noAutofit/>
          </a:bodyPr>
          <a:lstStyle/>
          <a:p>
            <a:pPr marL="0" lvl="0" indent="0" algn="just" rtl="0">
              <a:spcBef>
                <a:spcPts val="1000"/>
              </a:spcBef>
              <a:spcAft>
                <a:spcPts val="1000"/>
              </a:spcAft>
              <a:buNone/>
            </a:pPr>
            <a:r>
              <a:rPr lang="en-US" sz="2200"/>
              <a:t>Αυτή η δραστηριότητα θα σας βοηθήσει να μετατρέψετε το όραμά σας σε μετρήσιμους στόχους που μπορείτε να παρακολουθείτε και να επιτυγχάνετε.</a:t>
            </a:r>
            <a:endParaRPr sz="2200"/>
          </a:p>
        </p:txBody>
      </p:sp>
      <p:sp>
        <p:nvSpPr>
          <p:cNvPr id="195" name="Google Shape;195;g3aec51c1436_0_136"/>
          <p:cNvSpPr txBox="1"/>
          <p:nvPr>
            <p:ph type="body" idx="2"/>
          </p:nvPr>
        </p:nvSpPr>
        <p:spPr>
          <a:xfrm>
            <a:off x="145200" y="1686575"/>
            <a:ext cx="11901600" cy="1901100"/>
          </a:xfrm>
          <a:prstGeom prst="rect">
            <a:avLst/>
          </a:prstGeom>
          <a:solidFill>
            <a:srgbClr val="F6E2F0"/>
          </a:solidFill>
          <a:ln w="28575" cap="flat" cmpd="sng">
            <a:solidFill>
              <a:srgbClr val="F766CA"/>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Βήμα 1: Προσδιορίστε τις βασικές δεσμεύσεις</a:t>
            </a:r>
            <a:endParaRPr sz="1600" b="1"/>
          </a:p>
          <a:p>
            <a:pPr marL="0" lvl="0" indent="0" algn="l" rtl="0">
              <a:spcBef>
                <a:spcPts val="1000"/>
              </a:spcBef>
              <a:spcAft>
                <a:spcPts val="0"/>
              </a:spcAft>
              <a:buNone/>
            </a:pPr>
            <a:r>
              <a:rPr lang="en-US" sz="1600"/>
              <a:t>Εργαστείτε σε μικρές ομάδες</a:t>
            </a:r>
            <a:endParaRPr sz="1600"/>
          </a:p>
          <a:p>
            <a:pPr marL="457200" lvl="0" indent="-330200" algn="l" rtl="0">
              <a:spcBef>
                <a:spcPts val="1000"/>
              </a:spcBef>
              <a:spcAft>
                <a:spcPts val="0"/>
              </a:spcAft>
              <a:buSzPts val="1600"/>
              <a:buAutoNum type="arabicPeriod"/>
            </a:pPr>
            <a:r>
              <a:rPr lang="en-US" sz="1600"/>
              <a:t>Εξετάστε τη δήλωση οράματος που δημιουργήσατε. Τι υποσχεθείτε πραγματικά να κάνετε; Προσδιορίστε 3-4 βασικές δεσμεύσεις.</a:t>
            </a:r>
            <a:endParaRPr sz="1600"/>
          </a:p>
          <a:p>
            <a:pPr marL="457200" lvl="0" indent="-330200" algn="l" rtl="0">
              <a:spcBef>
                <a:spcPts val="0"/>
              </a:spcBef>
              <a:spcAft>
                <a:spcPts val="0"/>
              </a:spcAft>
              <a:buSzPts val="1600"/>
              <a:buAutoNum type="arabicPeriod"/>
            </a:pPr>
            <a:r>
              <a:rPr lang="en-US" sz="1600"/>
              <a:t>Για κάθε δέσμευση, γράψτε: «Θα ξέρουμε ότι αυτό λειτουργεί όταν...».</a:t>
            </a:r>
            <a:endParaRPr sz="1600"/>
          </a:p>
          <a:p>
            <a:pPr marL="0" lvl="0" indent="0" algn="l" rtl="0">
              <a:lnSpc>
                <a:spcPct val="100000"/>
              </a:lnSpc>
              <a:spcBef>
                <a:spcPts val="1400"/>
              </a:spcBef>
              <a:spcAft>
                <a:spcPts val="1400"/>
              </a:spcAft>
              <a:buNone/>
            </a:pPr>
            <a:r>
              <a:rPr lang="en-US" sz="1600" b="1">
                <a:solidFill>
                  <a:srgbClr val="000000"/>
                </a:solidFill>
              </a:rPr>
              <a:t>Να είστε συγκεκριμένοι. </a:t>
            </a:r>
            <a:r>
              <a:rPr lang="en-US" sz="1600" i="1">
                <a:solidFill>
                  <a:srgbClr val="000000"/>
                </a:solidFill>
              </a:rPr>
              <a:t>«Οι μαθητές χρησιμοποιούν καλύτερα την τεχνολογία» </a:t>
            </a:r>
            <a:r>
              <a:rPr lang="en-US" sz="1600">
                <a:solidFill>
                  <a:srgbClr val="000000"/>
                </a:solidFill>
              </a:rPr>
              <a:t>είναι πολύ ασαφές. </a:t>
            </a:r>
            <a:r>
              <a:rPr lang="en-US" sz="1600" i="1">
                <a:solidFill>
                  <a:srgbClr val="000000"/>
                </a:solidFill>
              </a:rPr>
              <a:t>«Οι μαθητές μπορούν να εξηγήσουν πότε η τεχνολογία βοηθά τη μάθησή τους και πότε τους αποσπά την προσοχή» είναι συγκεκριμένο.</a:t>
            </a:r>
            <a:endParaRPr sz="1600"/>
          </a:p>
        </p:txBody>
      </p:sp>
      <p:sp>
        <p:nvSpPr>
          <p:cNvPr id="196" name="Google Shape;196;g3aec51c1436_0_136"/>
          <p:cNvSpPr txBox="1"/>
          <p:nvPr>
            <p:ph type="body" idx="2"/>
          </p:nvPr>
        </p:nvSpPr>
        <p:spPr>
          <a:xfrm>
            <a:off x="119425" y="3749700"/>
            <a:ext cx="11901600" cy="1666800"/>
          </a:xfrm>
          <a:prstGeom prst="rect">
            <a:avLst/>
          </a:prstGeom>
          <a:solidFill>
            <a:srgbClr val="9BF1F9"/>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Βήμα 2: Δημιουργήστε τους SMART στόχους σας</a:t>
            </a:r>
            <a:endParaRPr sz="1600" b="1"/>
          </a:p>
          <a:p>
            <a:pPr marL="0" lvl="0" indent="0" algn="l" rtl="0">
              <a:spcBef>
                <a:spcPts val="1000"/>
              </a:spcBef>
              <a:spcAft>
                <a:spcPts val="0"/>
              </a:spcAft>
              <a:buNone/>
            </a:pPr>
            <a:r>
              <a:rPr lang="en-US" sz="1600">
                <a:solidFill>
                  <a:schemeClr val="dk1"/>
                </a:solidFill>
              </a:rPr>
              <a:t>Συμπληρώστε το </a:t>
            </a:r>
            <a:r>
              <a:rPr lang="en-US" sz="1600" i="1">
                <a:solidFill>
                  <a:schemeClr val="dk1"/>
                </a:solidFill>
              </a:rPr>
              <a:t>φύλλο εργασίας «Δραστηριότητα SMART για </a:t>
            </a:r>
            <a:r>
              <a:rPr lang="en-US" sz="1600" i="1">
                <a:solidFill>
                  <a:schemeClr val="dk1"/>
                </a:solidFill>
              </a:rPr>
              <a:t>τους στόχους ψηφιακής ευημερίας»</a:t>
            </a:r>
            <a:endParaRPr sz="1600" b="1"/>
          </a:p>
          <a:p>
            <a:pPr marL="457200" lvl="0" indent="-330200" algn="l" rtl="0">
              <a:spcBef>
                <a:spcPts val="1000"/>
              </a:spcBef>
              <a:spcAft>
                <a:spcPts val="0"/>
              </a:spcAft>
              <a:buSzPts val="1600"/>
              <a:buAutoNum type="arabicPeriod"/>
            </a:pPr>
            <a:r>
              <a:rPr lang="en-US" sz="1600"/>
              <a:t>Δημιουργήστε 2-3 στόχους για τις πιο σημαντικές δεσμεύσεις σας.</a:t>
            </a:r>
            <a:endParaRPr sz="1600"/>
          </a:p>
          <a:p>
            <a:pPr marL="457200" lvl="0" indent="-330200" algn="l" rtl="0">
              <a:spcBef>
                <a:spcPts val="0"/>
              </a:spcBef>
              <a:spcAft>
                <a:spcPts val="0"/>
              </a:spcAft>
              <a:buSzPts val="1600"/>
              <a:buAutoNum type="arabicPeriod"/>
            </a:pPr>
            <a:r>
              <a:rPr lang="en-US" sz="1600"/>
              <a:t>Για κάθε στόχο, επεξεργαστείτε και τα πέντε στοιχεία SMART στο φύλλο εργασίας</a:t>
            </a:r>
            <a:endParaRPr sz="1600"/>
          </a:p>
          <a:p>
            <a:pPr marL="0" lvl="0" indent="0" algn="l" rtl="0">
              <a:spcBef>
                <a:spcPts val="1000"/>
              </a:spcBef>
              <a:spcAft>
                <a:spcPts val="0"/>
              </a:spcAft>
              <a:buNone/>
            </a:pPr>
            <a:r>
              <a:rPr lang="en-US" sz="1600" b="1" i="1"/>
              <a:t>Δημιουργήστε τους στόχους σας </a:t>
            </a:r>
            <a:r>
              <a:rPr lang="en-US" sz="1600" i="1"/>
              <a:t>με αρκετή</a:t>
            </a:r>
            <a:r>
              <a:rPr lang="en-US" sz="1600" b="1" i="1"/>
              <a:t> λεπτομέρεια,</a:t>
            </a:r>
            <a:r>
              <a:rPr lang="en-US" sz="1600" i="1"/>
              <a:t> ώστε ένας άλλος εκπαιδευτικός να μπορεί να τους εφαρμόσει χωρίς να σας κάνει ερωτήσεις.</a:t>
            </a:r>
            <a:endParaRPr sz="1600" i="1"/>
          </a:p>
        </p:txBody>
      </p:sp>
      <p:sp>
        <p:nvSpPr>
          <p:cNvPr id="197" name="Google Shape;197;g3aec51c1436_0_136"/>
          <p:cNvSpPr txBox="1"/>
          <p:nvPr>
            <p:ph type="body" idx="2"/>
          </p:nvPr>
        </p:nvSpPr>
        <p:spPr>
          <a:xfrm>
            <a:off x="119425" y="5578525"/>
            <a:ext cx="11901600" cy="780900"/>
          </a:xfrm>
          <a:prstGeom prst="rect">
            <a:avLst/>
          </a:prstGeom>
          <a:solidFill>
            <a:srgbClr val="DFD5F8"/>
          </a:solidFill>
          <a:ln w="2857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Βήμα 3: Λάβετε ανατροφοδότηση και βελτιώστε</a:t>
            </a:r>
            <a:endParaRPr sz="1600" b="1"/>
          </a:p>
          <a:p>
            <a:pPr marL="0" lvl="0" indent="0" algn="l" rtl="0">
              <a:spcBef>
                <a:spcPts val="1000"/>
              </a:spcBef>
              <a:spcAft>
                <a:spcPts val="0"/>
              </a:spcAft>
              <a:buNone/>
            </a:pPr>
            <a:r>
              <a:rPr lang="en-US" sz="1600">
                <a:solidFill>
                  <a:schemeClr val="dk1"/>
                </a:solidFill>
              </a:rPr>
              <a:t>Οι ομάδες ανταλλάσσουν στόχους</a:t>
            </a:r>
            <a:r>
              <a:rPr lang="en-US" sz="1600"/>
              <a:t>, παρέχουν ανατροφοδότηση χρησιμοποιώντας τις καθοδηγητικές </a:t>
            </a:r>
            <a:r>
              <a:rPr lang="en-US" sz="1600"/>
              <a:t>ερωτήσεις στο φύλλο δραστηριότητας και βελτιώνουν!</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aec51c1436_0_152"/>
          <p:cNvSpPr txBox="1"/>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203" name="Google Shape;203;g3aec51c1436_0_152"/>
          <p:cNvSpPr txBox="1"/>
          <p:nvPr>
            <p:ph type="body" idx="1"/>
          </p:nvPr>
        </p:nvSpPr>
        <p:spPr>
          <a:xfrm>
            <a:off x="97975" y="3189900"/>
            <a:ext cx="11944200" cy="358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3000" i="1"/>
              <a:t>Πώς η διαδικασία δημιουργίας ενός SMART στόχου αλλάζει ή αποσαφηνίζει την κατανόησή σας για το όραμα της σχολής μας σχετικά με την ψηφιακή ευημερία;</a:t>
            </a:r>
            <a:endParaRPr sz="3000" i="1"/>
          </a:p>
          <a:p>
            <a:pPr marL="0" lvl="0" indent="0" algn="ctr" rtl="0">
              <a:lnSpc>
                <a:spcPct val="90000"/>
              </a:lnSpc>
              <a:spcBef>
                <a:spcPts val="0"/>
              </a:spcBef>
              <a:spcAft>
                <a:spcPts val="0"/>
              </a:spcAft>
              <a:buNone/>
            </a:pPr>
            <a:r>
              <a:t/>
            </a:r>
            <a:endParaRPr sz="3000" i="1"/>
          </a:p>
          <a:p>
            <a:pPr marL="0" lvl="0" indent="0" algn="l" rtl="0">
              <a:lnSpc>
                <a:spcPct val="90000"/>
              </a:lnSpc>
              <a:spcBef>
                <a:spcPts val="0"/>
              </a:spcBef>
              <a:spcAft>
                <a:spcPts val="0"/>
              </a:spcAft>
              <a:buClr>
                <a:schemeClr val="dk1"/>
              </a:buClr>
              <a:buSzPts val="1800"/>
              <a:buNone/>
            </a:pPr>
            <a:r>
              <a:t/>
            </a:r>
            <a:endParaRPr/>
          </a:p>
        </p:txBody>
      </p:sp>
      <p:pic>
        <p:nvPicPr>
          <p:cNvPr id="204" name="Google Shape;204;g3aec51c1436_0_152" title="images.jpg"/>
          <p:cNvPicPr preferRelativeResize="0"/>
          <p:nvPr/>
        </p:nvPicPr>
        <p:blipFill>
          <a:blip r:embed="rId3">
            <a:alphaModFix/>
          </a:blip>
          <a:stretch>
            <a:fillRect/>
          </a:stretch>
        </p:blipFill>
        <p:spPr>
          <a:xfrm>
            <a:off x="4857750" y="981471"/>
            <a:ext cx="2476500" cy="1847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3aec51c1436_0_158"/>
          <p:cNvSpPr txBox="1"/>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a:buNone/>
            </a:pPr>
            <a:r>
              <a:rPr lang="en-US" sz="3000"/>
              <a:t>Από την αξιολόγηση στη δράση: Δημιουργία του συνολικού σχολικού σας σχεδίου</a:t>
            </a:r>
            <a:endParaRPr sz="3000"/>
          </a:p>
        </p:txBody>
      </p:sp>
      <p:sp>
        <p:nvSpPr>
          <p:cNvPr id="210" name="Google Shape;210;g3aec51c1436_0_158"/>
          <p:cNvSpPr txBox="1"/>
          <p:nvPr>
            <p:ph type="ctrTitle"/>
          </p:nvPr>
        </p:nvSpPr>
        <p:spPr>
          <a:xfrm>
            <a:off x="2179790" y="1174649"/>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a:buNone/>
            </a:pPr>
            <a:r>
              <a:rPr lang="en-US" sz="3000" b="1"/>
              <a:t>Ενότητα 2</a:t>
            </a:r>
            <a:endParaRPr sz="3000"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3aec51c1436_0_169"/>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2.1 </a:t>
            </a:r>
            <a:r>
              <a:rPr lang="en-US"/>
              <a:t>Διερεύνηση αναγκών και ελλείψεων</a:t>
            </a:r>
            <a:endParaRPr/>
          </a:p>
        </p:txBody>
      </p:sp>
      <p:sp>
        <p:nvSpPr>
          <p:cNvPr id="217" name="Google Shape;217;g3aec51c1436_0_169"/>
          <p:cNvSpPr txBox="1"/>
          <p:nvPr>
            <p:ph type="body" idx="1"/>
          </p:nvPr>
        </p:nvSpPr>
        <p:spPr>
          <a:xfrm>
            <a:off x="97975" y="854675"/>
            <a:ext cx="11944500" cy="44610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a:solidFill>
                  <a:srgbClr val="DE0A9D"/>
                </a:solidFill>
              </a:rPr>
              <a:t>Δύο ισχυρά εργαλεία μπορούν να σας βοηθήσουν να διερευνήσετε τις ανάγκες της σχολής σας σε θέματα ψηφιακής ευημερίας. Ο </a:t>
            </a:r>
            <a:r>
              <a:rPr lang="en-US" b="1">
                <a:solidFill>
                  <a:srgbClr val="DE0A9D"/>
                </a:solidFill>
              </a:rPr>
              <a:t>Δείκτης Ψηφιακής Ευημερίας PERMA </a:t>
            </a:r>
            <a:r>
              <a:rPr lang="en-US">
                <a:solidFill>
                  <a:srgbClr val="DE0A9D"/>
                </a:solidFill>
              </a:rPr>
              <a:t>και </a:t>
            </a:r>
            <a:r>
              <a:rPr lang="en-US" b="1">
                <a:solidFill>
                  <a:srgbClr val="DE0A9D"/>
                </a:solidFill>
              </a:rPr>
              <a:t>οι ομάδες εστίασης</a:t>
            </a:r>
            <a:r>
              <a:rPr lang="en-US">
                <a:solidFill>
                  <a:srgbClr val="DE0A9D"/>
                </a:solidFill>
              </a:rPr>
              <a:t>. </a:t>
            </a:r>
            <a:endParaRPr>
              <a:solidFill>
                <a:srgbClr val="DE0A9D"/>
              </a:solidFill>
            </a:endParaRPr>
          </a:p>
          <a:p>
            <a:pPr marL="0" lvl="0" indent="0" algn="ctr" rtl="0">
              <a:spcBef>
                <a:spcPts val="1000"/>
              </a:spcBef>
              <a:spcAft>
                <a:spcPts val="0"/>
              </a:spcAft>
              <a:buNone/>
            </a:pPr>
            <a:r>
              <a:t/>
            </a:r>
            <a:endParaRPr>
              <a:solidFill>
                <a:srgbClr val="DE0A9D"/>
              </a:solidFill>
            </a:endParaRPr>
          </a:p>
          <a:p>
            <a:pPr marL="0" lvl="0" indent="0" algn="ctr" rtl="0">
              <a:spcBef>
                <a:spcPts val="1000"/>
              </a:spcBef>
              <a:spcAft>
                <a:spcPts val="0"/>
              </a:spcAft>
              <a:buNone/>
            </a:pPr>
            <a:r>
              <a:rPr lang="en-US">
                <a:solidFill>
                  <a:schemeClr val="lt1"/>
                </a:solidFill>
              </a:rPr>
              <a:t>Μαζί, παρέχουν τόσο ποσοτικά δεδομένα όσο και ποιοτικές πληροφορίες για να σκιαγραφήσουν μια ολοκληρωμένη εικόνα της κατάστασης της ψηφιακής ευημερίας του σχολείου σας.</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0" name="Shape 70"/>
        <p:cNvGrpSpPr/>
        <p:nvPr/>
      </p:nvGrpSpPr>
      <p:grpSpPr>
        <a:xfrm>
          <a:off x="0" y="0"/>
          <a:ext cx="0" cy="0"/>
          <a:chOff x="0" y="0"/>
          <a:chExt cx="0" cy="0"/>
        </a:xfrm>
      </p:grpSpPr>
      <p:sp>
        <p:nvSpPr>
          <p:cNvPr id="71" name="Google Shape;71;p2"/>
          <p:cNvSpPr txBox="1"/>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2000"/>
              <a:buFont typeface="Arial"/>
              <a:buNone/>
            </a:pPr>
            <a:r>
              <a:t/>
            </a:r>
            <a:endParaRPr/>
          </a:p>
        </p:txBody>
      </p:sp>
      <p:sp>
        <p:nvSpPr>
          <p:cNvPr id="72" name="Google Shape;72;p2"/>
          <p:cNvSpPr txBox="1"/>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3aec51c1436_0_176"/>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Ομάδες εστίασης</a:t>
            </a:r>
            <a:endParaRPr/>
          </a:p>
        </p:txBody>
      </p:sp>
      <p:sp>
        <p:nvSpPr>
          <p:cNvPr id="224" name="Google Shape;224;g3aec51c1436_0_176"/>
          <p:cNvSpPr txBox="1"/>
          <p:nvPr>
            <p:ph type="body" idx="2"/>
          </p:nvPr>
        </p:nvSpPr>
        <p:spPr>
          <a:xfrm>
            <a:off x="97975" y="1413625"/>
            <a:ext cx="8501400" cy="39243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en-US" sz="2400"/>
              <a:t>Οι ομάδες εστίασης είναι </a:t>
            </a:r>
            <a:r>
              <a:rPr lang="en-US" sz="2400" b="1"/>
              <a:t>μικρές, δομημένες συζητήσεις με 4-6 συμμετέχοντες που μοιράζονται τις εμπειρίες και τις απόψεις τους σχετικά με ένα συγκεκριμένο θέμα. </a:t>
            </a:r>
            <a:endParaRPr sz="2400" b="1"/>
          </a:p>
          <a:p>
            <a:pPr marL="0" lvl="0" indent="0" algn="l" rtl="0">
              <a:spcBef>
                <a:spcPts val="1000"/>
              </a:spcBef>
              <a:spcAft>
                <a:spcPts val="0"/>
              </a:spcAft>
              <a:buNone/>
            </a:pPr>
            <a:r>
              <a:t/>
            </a:r>
            <a:endParaRPr sz="2400"/>
          </a:p>
          <a:p>
            <a:pPr marL="0" lvl="0" indent="0" algn="l" rtl="0">
              <a:spcBef>
                <a:spcPts val="1000"/>
              </a:spcBef>
              <a:spcAft>
                <a:spcPts val="0"/>
              </a:spcAft>
              <a:buNone/>
            </a:pPr>
            <a:r>
              <a:rPr lang="en-US" sz="2400"/>
              <a:t>Στο πλαίσιο της ψηφιακής ευημερίας, οι ομάδες εστίασης επιτρέπουν στους εκπαιδευτικούς και στους μαθητές να εκφράσουν τις σκέψεις, τις ανησυχίες και τις προτάσεις τους σχετικά με τη χρήση της τεχνολογίας στην εκπαίδευση. Αυτές οι συζητήσεις αποκαλύπτουν πληροφορίες που δεν μπορούν να συλλεχθούν μόνο από τις έρευνες, όπως συναισθήματα, κίνητρα και συγκεκριμένες προκλήσεις που αντιμετωπίζουν οι άνθρωποι.</a:t>
            </a:r>
            <a:endParaRPr sz="2400"/>
          </a:p>
        </p:txBody>
      </p:sp>
      <p:pic>
        <p:nvPicPr>
          <p:cNvPr id="225" name="Google Shape;225;g3aec51c1436_0_176"/>
          <p:cNvPicPr preferRelativeResize="0"/>
          <p:nvPr/>
        </p:nvPicPr>
        <p:blipFill>
          <a:blip r:embed="rId3">
            <a:alphaModFix/>
          </a:blip>
          <a:stretch>
            <a:fillRect/>
          </a:stretch>
        </p:blipFill>
        <p:spPr>
          <a:xfrm>
            <a:off x="8599375" y="2166750"/>
            <a:ext cx="3398575" cy="2418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3aec51c1436_0_186"/>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Οφέλη αυτής της διπλής προσέγγισης</a:t>
            </a:r>
            <a:endParaRPr/>
          </a:p>
        </p:txBody>
      </p:sp>
      <p:sp>
        <p:nvSpPr>
          <p:cNvPr id="232" name="Google Shape;232;g3aec51c1436_0_186"/>
          <p:cNvSpPr txBox="1"/>
          <p:nvPr>
            <p:ph type="body" idx="1"/>
          </p:nvPr>
        </p:nvSpPr>
        <p:spPr>
          <a:xfrm>
            <a:off x="97975" y="1664671"/>
            <a:ext cx="5910900" cy="1404900"/>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2100">
                <a:solidFill>
                  <a:srgbClr val="000000"/>
                </a:solidFill>
              </a:rPr>
              <a:t>Σας ενημερώνει </a:t>
            </a:r>
            <a:r>
              <a:rPr lang="en-US" sz="2100">
                <a:solidFill>
                  <a:srgbClr val="000000"/>
                </a:solidFill>
              </a:rPr>
              <a:t>για τα προβλήματα </a:t>
            </a:r>
            <a:endParaRPr sz="2100">
              <a:solidFill>
                <a:srgbClr val="000000"/>
              </a:solidFill>
            </a:endParaRPr>
          </a:p>
          <a:p>
            <a:pPr marL="0" lvl="0" indent="0" algn="just" rtl="0">
              <a:lnSpc>
                <a:spcPct val="100000"/>
              </a:lnSpc>
              <a:spcBef>
                <a:spcPts val="0"/>
              </a:spcBef>
              <a:spcAft>
                <a:spcPts val="0"/>
              </a:spcAft>
              <a:buNone/>
            </a:pPr>
            <a:r>
              <a:t/>
            </a:r>
            <a:endParaRPr sz="2100">
              <a:solidFill>
                <a:srgbClr val="000000"/>
              </a:solidFill>
            </a:endParaRPr>
          </a:p>
        </p:txBody>
      </p:sp>
      <p:sp>
        <p:nvSpPr>
          <p:cNvPr id="233" name="Google Shape;233;g3aec51c1436_0_186"/>
          <p:cNvSpPr txBox="1"/>
          <p:nvPr>
            <p:ph type="body" idx="2"/>
          </p:nvPr>
        </p:nvSpPr>
        <p:spPr>
          <a:xfrm>
            <a:off x="6131375" y="1664650"/>
            <a:ext cx="5910900" cy="1404900"/>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2100"/>
              <a:t>Αποκαλύπτει </a:t>
            </a:r>
            <a:r>
              <a:rPr lang="en-US" sz="2100" b="1">
                <a:solidFill>
                  <a:srgbClr val="DE0A9D"/>
                </a:solidFill>
              </a:rPr>
              <a:t>γιατί </a:t>
            </a:r>
            <a:r>
              <a:rPr lang="en-US" sz="2100"/>
              <a:t>υπάρχουν αυτά τα προβλήματα και </a:t>
            </a:r>
            <a:r>
              <a:rPr lang="en-US" sz="2100" b="1">
                <a:solidFill>
                  <a:srgbClr val="DE0A9D"/>
                </a:solidFill>
              </a:rPr>
              <a:t>πώς </a:t>
            </a:r>
            <a:r>
              <a:rPr lang="en-US" sz="2100"/>
              <a:t>επηρεάζουν τη σχολική σας κοινότητα. </a:t>
            </a:r>
            <a:endParaRPr sz="2100"/>
          </a:p>
        </p:txBody>
      </p:sp>
      <p:sp>
        <p:nvSpPr>
          <p:cNvPr id="234" name="Google Shape;234;g3aec51c1436_0_186"/>
          <p:cNvSpPr txBox="1"/>
          <p:nvPr/>
        </p:nvSpPr>
        <p:spPr>
          <a:xfrm>
            <a:off x="97972" y="955725"/>
            <a:ext cx="5910900" cy="550800"/>
          </a:xfrm>
          <a:prstGeom prst="rect">
            <a:avLst/>
          </a:prstGeom>
          <a:solidFill>
            <a:schemeClr val="accent2"/>
          </a:solid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None/>
            </a:pPr>
            <a:r>
              <a:rPr lang="en-US" sz="2600" b="1">
                <a:solidFill>
                  <a:srgbClr val="FEF6FC"/>
                </a:solidFill>
              </a:rPr>
              <a:t>Δείκτης PERMA</a:t>
            </a:r>
            <a:endParaRPr sz="2600" b="1">
              <a:solidFill>
                <a:srgbClr val="FEF6FC"/>
              </a:solidFill>
            </a:endParaRPr>
          </a:p>
        </p:txBody>
      </p:sp>
      <p:sp>
        <p:nvSpPr>
          <p:cNvPr id="235" name="Google Shape;235;g3aec51c1436_0_186"/>
          <p:cNvSpPr txBox="1"/>
          <p:nvPr/>
        </p:nvSpPr>
        <p:spPr>
          <a:xfrm>
            <a:off x="6131372" y="955688"/>
            <a:ext cx="5910900" cy="550800"/>
          </a:xfrm>
          <a:prstGeom prst="rect">
            <a:avLst/>
          </a:prstGeom>
          <a:solidFill>
            <a:schemeClr val="accent2"/>
          </a:solid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None/>
            </a:pPr>
            <a:r>
              <a:rPr lang="en-US" sz="2600" b="1">
                <a:solidFill>
                  <a:srgbClr val="FEF6FC"/>
                </a:solidFill>
              </a:rPr>
              <a:t>Ομάδες εστίασης</a:t>
            </a:r>
            <a:endParaRPr sz="2600" b="1">
              <a:solidFill>
                <a:srgbClr val="FEF6FC"/>
              </a:solidFill>
            </a:endParaRPr>
          </a:p>
        </p:txBody>
      </p:sp>
      <p:sp>
        <p:nvSpPr>
          <p:cNvPr id="236" name="Google Shape;236;g3aec51c1436_0_186"/>
          <p:cNvSpPr txBox="1"/>
          <p:nvPr/>
        </p:nvSpPr>
        <p:spPr>
          <a:xfrm>
            <a:off x="691500" y="3227725"/>
            <a:ext cx="10809000" cy="1200600"/>
          </a:xfrm>
          <a:prstGeom prst="rect">
            <a:avLst/>
          </a:prstGeom>
          <a:noFill/>
          <a:ln>
            <a:noFill/>
          </a:ln>
        </p:spPr>
        <p:txBody>
          <a:bodyPr spcFirstLastPara="1" wrap="square" lIns="91425" tIns="91425" rIns="91425" bIns="91425" anchor="t" anchorCtr="0">
            <a:spAutoFit/>
          </a:bodyPr>
          <a:lstStyle/>
          <a:p>
            <a:pPr marL="0" lvl="0" indent="0" algn="ctr" rtl="0">
              <a:spcBef>
                <a:spcPts val="1400"/>
              </a:spcBef>
              <a:spcAft>
                <a:spcPts val="1400"/>
              </a:spcAft>
              <a:buNone/>
            </a:pPr>
            <a:r>
              <a:rPr lang="en-US" sz="2200"/>
              <a:t>Ο συνδυασμός ερευνών και ομάδων εστίασης δημιουργεί μια πιο ισχυρή στρατηγική αξιολόγησης από ό,τι η χρήση της κάθε μεθόδου ξεχωριστά. Μαζί, δημιουργούν μια </a:t>
            </a:r>
            <a:r>
              <a:rPr lang="en-US" sz="2200" b="1"/>
              <a:t>ολοκληρωμένη αξιολόγηση αναγκών που καθοδηγεί στοχευμένες παρεμβάσεις. </a:t>
            </a:r>
            <a:endParaRPr sz="2200"/>
          </a:p>
        </p:txBody>
      </p:sp>
      <p:sp>
        <p:nvSpPr>
          <p:cNvPr id="237" name="Google Shape;237;g3aec51c1436_0_186"/>
          <p:cNvSpPr txBox="1"/>
          <p:nvPr/>
        </p:nvSpPr>
        <p:spPr>
          <a:xfrm>
            <a:off x="97975" y="4792700"/>
            <a:ext cx="7177200" cy="1723800"/>
          </a:xfrm>
          <a:prstGeom prst="rect">
            <a:avLst/>
          </a:prstGeom>
          <a:noFill/>
          <a:ln>
            <a:noFill/>
          </a:ln>
        </p:spPr>
        <p:txBody>
          <a:bodyPr spcFirstLastPara="1" wrap="square" lIns="91425" tIns="91425" rIns="91425" bIns="91425" anchor="t" anchorCtr="0">
            <a:spAutoFit/>
          </a:bodyPr>
          <a:lstStyle/>
          <a:p>
            <a:pPr marL="457200" lvl="0" indent="-355600" algn="l" rtl="0">
              <a:spcBef>
                <a:spcPts val="1400"/>
              </a:spcBef>
              <a:spcAft>
                <a:spcPts val="0"/>
              </a:spcAft>
              <a:buSzPts val="2000"/>
              <a:buFont typeface="Arial"/>
              <a:buChar char="●"/>
            </a:pPr>
            <a:r>
              <a:rPr lang="en-US" sz="2000"/>
              <a:t>Οι αριθμοί και οι ιστορίες μαζί παρέχουν πλήρεις πληροφορίες</a:t>
            </a:r>
            <a:endParaRPr sz="2000"/>
          </a:p>
          <a:p>
            <a:pPr marL="457200" lvl="0" indent="-355600" algn="l" rtl="0">
              <a:spcBef>
                <a:spcPts val="0"/>
              </a:spcBef>
              <a:spcAft>
                <a:spcPts val="0"/>
              </a:spcAft>
              <a:buSzPts val="2000"/>
              <a:buFont typeface="Arial"/>
              <a:buChar char="●"/>
            </a:pPr>
            <a:r>
              <a:rPr lang="en-US" sz="2000"/>
              <a:t>Οι ομάδες εστίασης μπορούν να επιβεβαιώσουν ή να αμφισβητήσουν τα αποτελέσματα των ερευνών</a:t>
            </a:r>
            <a:endParaRPr sz="2000"/>
          </a:p>
          <a:p>
            <a:pPr marL="457200" lvl="0" indent="-355600" algn="l" rtl="0">
              <a:spcBef>
                <a:spcPts val="0"/>
              </a:spcBef>
              <a:spcAft>
                <a:spcPts val="0"/>
              </a:spcAft>
              <a:buSzPts val="2000"/>
              <a:buFont typeface="Arial"/>
              <a:buChar char="●"/>
            </a:pPr>
            <a:r>
              <a:rPr lang="en-US" sz="2000"/>
              <a:t>Τα ποιοτικά δεδομένα υποδεικνύουν συγκεκριμένες στρατηγικές παρέμβασης</a:t>
            </a:r>
            <a:endParaRPr sz="2000"/>
          </a:p>
          <a:p>
            <a:pPr marL="457200" lvl="0" indent="-355600" algn="l" rtl="0">
              <a:spcBef>
                <a:spcPts val="0"/>
              </a:spcBef>
              <a:spcAft>
                <a:spcPts val="1400"/>
              </a:spcAft>
              <a:buSzPts val="2000"/>
              <a:buFont typeface="Arial"/>
              <a:buChar char="●"/>
            </a:pPr>
            <a:r>
              <a:rPr lang="en-US" sz="2000"/>
              <a:t>Οι ομάδες εστίασης εμπλέκουν τα ενδιαφερόμενα μέρη στη διαδικασία εξεύρεσης λύσεων</a:t>
            </a:r>
            <a:endParaRPr sz="2000"/>
          </a:p>
        </p:txBody>
      </p:sp>
      <p:sp>
        <p:nvSpPr>
          <p:cNvPr id="238" name="Google Shape;238;g3aec51c1436_0_186"/>
          <p:cNvSpPr txBox="1"/>
          <p:nvPr/>
        </p:nvSpPr>
        <p:spPr>
          <a:xfrm>
            <a:off x="7484800" y="4792700"/>
            <a:ext cx="4557600" cy="1723800"/>
          </a:xfrm>
          <a:prstGeom prst="rect">
            <a:avLst/>
          </a:prstGeom>
          <a:solidFill>
            <a:srgbClr val="F6E2F0"/>
          </a:solid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None/>
            </a:pPr>
            <a:r>
              <a:rPr lang="en-US" sz="1600" b="1">
                <a:solidFill>
                  <a:schemeClr val="dk1"/>
                </a:solidFill>
              </a:rPr>
              <a:t>Για παράδειγμα</a:t>
            </a:r>
            <a:r>
              <a:rPr lang="en-US" sz="1600">
                <a:solidFill>
                  <a:schemeClr val="dk1"/>
                </a:solidFill>
              </a:rPr>
              <a:t>, εάν ο δείκτης PERMA δείχνει χαμηλές βαθμολογίες στην κατηγορία «Σχέσεις» και οι ομάδες εστίασης αποκαλύπτουν ότι οι εκπαιδευτικοί αισθάνονται απομονωμένοι όταν χρησιμοποιούν την τεχνολογία, μπορείτε να αναπτύξετε συνεργατικά ψηφιακά έργα ή/και προγράμματα καθοδήγησης από ομοτίμους.</a:t>
            </a:r>
            <a:endParaRPr sz="16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3aec51c1436_0_206"/>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sz="3400"/>
              <a:t>2.2 Οδηγός για την εφαρμογή των Ομάδων Εστίασης και του Δείκτη PERMA</a:t>
            </a:r>
            <a:endParaRPr sz="3400"/>
          </a:p>
        </p:txBody>
      </p:sp>
      <p:sp>
        <p:nvSpPr>
          <p:cNvPr id="245" name="Google Shape;245;g3aec51c1436_0_206"/>
          <p:cNvSpPr txBox="1"/>
          <p:nvPr>
            <p:ph type="body" idx="2"/>
          </p:nvPr>
        </p:nvSpPr>
        <p:spPr>
          <a:xfrm>
            <a:off x="1788850" y="949850"/>
            <a:ext cx="10039500" cy="1407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t>Βήμα 1: Σχεδιασμός</a:t>
            </a:r>
            <a:endParaRPr b="1"/>
          </a:p>
          <a:p>
            <a:pPr marL="457200" lvl="0" indent="-342900" algn="l" rtl="0">
              <a:spcBef>
                <a:spcPts val="1000"/>
              </a:spcBef>
              <a:spcAft>
                <a:spcPts val="0"/>
              </a:spcAft>
              <a:buSzPts val="1800"/>
              <a:buChar char="●"/>
            </a:pPr>
            <a:r>
              <a:rPr lang="en-US"/>
              <a:t>Προσδιορίστε τις ομάδες-στόχους σας (καθηγητές και μαθητές)</a:t>
            </a:r>
            <a:endParaRPr/>
          </a:p>
          <a:p>
            <a:pPr marL="457200" lvl="0" indent="-342900" algn="l" rtl="0">
              <a:spcBef>
                <a:spcPts val="0"/>
              </a:spcBef>
              <a:spcAft>
                <a:spcPts val="0"/>
              </a:spcAft>
              <a:buSzPts val="1800"/>
              <a:buChar char="●"/>
            </a:pPr>
            <a:r>
              <a:rPr lang="en-US"/>
              <a:t>Προσλάβετε 4-6 συμμετέχοντες ανά ομάδα</a:t>
            </a:r>
            <a:endParaRPr/>
          </a:p>
          <a:p>
            <a:pPr marL="457200" lvl="0" indent="-342900" algn="l" rtl="0">
              <a:spcBef>
                <a:spcPts val="0"/>
              </a:spcBef>
              <a:spcAft>
                <a:spcPts val="0"/>
              </a:spcAft>
              <a:buSzPts val="1800"/>
              <a:buChar char="●"/>
            </a:pPr>
            <a:r>
              <a:rPr lang="en-US"/>
              <a:t>Επιλέξτε έναν άνετο, ουδέτερο χώρο</a:t>
            </a:r>
            <a:endParaRPr/>
          </a:p>
          <a:p>
            <a:pPr marL="457200" lvl="0" indent="-342900" algn="l" rtl="0">
              <a:spcBef>
                <a:spcPts val="0"/>
              </a:spcBef>
              <a:spcAft>
                <a:spcPts val="0"/>
              </a:spcAft>
              <a:buSzPts val="1800"/>
              <a:buChar char="●"/>
            </a:pPr>
            <a:r>
              <a:rPr lang="en-US"/>
              <a:t>Αφιερώστε 60-90 λεπτά ανά συνεδρία</a:t>
            </a:r>
            <a:endParaRPr/>
          </a:p>
        </p:txBody>
      </p:sp>
      <p:pic>
        <p:nvPicPr>
          <p:cNvPr id="246" name="Google Shape;246;g3aec51c1436_0_206"/>
          <p:cNvPicPr preferRelativeResize="0"/>
          <p:nvPr/>
        </p:nvPicPr>
        <p:blipFill>
          <a:blip r:embed="rId3">
            <a:alphaModFix/>
          </a:blip>
          <a:stretch>
            <a:fillRect/>
          </a:stretch>
        </p:blipFill>
        <p:spPr>
          <a:xfrm>
            <a:off x="152400" y="949844"/>
            <a:ext cx="1293550" cy="1293550"/>
          </a:xfrm>
          <a:prstGeom prst="rect">
            <a:avLst/>
          </a:prstGeom>
          <a:noFill/>
          <a:ln>
            <a:noFill/>
          </a:ln>
        </p:spPr>
      </p:pic>
      <p:pic>
        <p:nvPicPr>
          <p:cNvPr id="247" name="Google Shape;247;g3aec51c1436_0_206"/>
          <p:cNvPicPr preferRelativeResize="0"/>
          <p:nvPr/>
        </p:nvPicPr>
        <p:blipFill>
          <a:blip r:embed="rId4">
            <a:alphaModFix/>
          </a:blip>
          <a:stretch>
            <a:fillRect/>
          </a:stretch>
        </p:blipFill>
        <p:spPr>
          <a:xfrm>
            <a:off x="152400" y="2540548"/>
            <a:ext cx="1293550" cy="1293550"/>
          </a:xfrm>
          <a:prstGeom prst="rect">
            <a:avLst/>
          </a:prstGeom>
          <a:noFill/>
          <a:ln>
            <a:noFill/>
          </a:ln>
        </p:spPr>
      </p:pic>
      <p:sp>
        <p:nvSpPr>
          <p:cNvPr id="248" name="Google Shape;248;g3aec51c1436_0_206"/>
          <p:cNvSpPr txBox="1"/>
          <p:nvPr>
            <p:ph type="body" idx="2"/>
          </p:nvPr>
        </p:nvSpPr>
        <p:spPr>
          <a:xfrm>
            <a:off x="1788850" y="2540525"/>
            <a:ext cx="10039500" cy="1293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t>Βήμα 2: Προετοιμασία</a:t>
            </a:r>
            <a:endParaRPr b="1"/>
          </a:p>
          <a:p>
            <a:pPr marL="457200" lvl="0" indent="-342900" algn="l" rtl="0">
              <a:spcBef>
                <a:spcPts val="1000"/>
              </a:spcBef>
              <a:spcAft>
                <a:spcPts val="0"/>
              </a:spcAft>
              <a:buSzPts val="1800"/>
              <a:buChar char="●"/>
            </a:pPr>
            <a:r>
              <a:rPr lang="en-US"/>
              <a:t>Ετοιμάστε 5-7 ανοιχτές ερωτήσεις σχετικά με τη χρήση ψηφιακών εργαλείων, τις προκλήσεις στο σχολείο και την ευημερία</a:t>
            </a:r>
            <a:endParaRPr/>
          </a:p>
          <a:p>
            <a:pPr marL="457200" lvl="0" indent="-342900" algn="l" rtl="0">
              <a:spcBef>
                <a:spcPts val="0"/>
              </a:spcBef>
              <a:spcAft>
                <a:spcPts val="0"/>
              </a:spcAft>
              <a:buSzPts val="1800"/>
              <a:buChar char="●"/>
            </a:pPr>
            <a:r>
              <a:rPr lang="en-US"/>
              <a:t>Προετοιμάστε τα υλικά: συσκευή εγγραφής, χαρτί flip chart, μαρκαδόρους</a:t>
            </a:r>
            <a:endParaRPr/>
          </a:p>
          <a:p>
            <a:pPr marL="457200" lvl="0" indent="-342900" algn="l" rtl="0">
              <a:spcBef>
                <a:spcPts val="0"/>
              </a:spcBef>
              <a:spcAft>
                <a:spcPts val="0"/>
              </a:spcAft>
              <a:buSzPts val="1800"/>
              <a:buChar char="●"/>
            </a:pPr>
            <a:r>
              <a:rPr lang="en-US"/>
              <a:t>Αναθέστε ρόλους: ένα άτομο πρέπει να είναι ο συντονιστής και ένα άλλο άτομο θα είναι ο σημειωτής</a:t>
            </a:r>
            <a:endParaRPr/>
          </a:p>
        </p:txBody>
      </p:sp>
      <p:sp>
        <p:nvSpPr>
          <p:cNvPr id="249" name="Google Shape;249;g3aec51c1436_0_206"/>
          <p:cNvSpPr txBox="1"/>
          <p:nvPr>
            <p:ph type="body" idx="2"/>
          </p:nvPr>
        </p:nvSpPr>
        <p:spPr>
          <a:xfrm>
            <a:off x="1788850" y="3931225"/>
            <a:ext cx="10039500" cy="1293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t>Βήμα 3: Διεξαγωγή της συνεδρίας</a:t>
            </a:r>
            <a:endParaRPr b="1"/>
          </a:p>
          <a:p>
            <a:pPr marL="457200" lvl="0" indent="-342900" algn="l" rtl="0">
              <a:spcBef>
                <a:spcPts val="1000"/>
              </a:spcBef>
              <a:spcAft>
                <a:spcPts val="0"/>
              </a:spcAft>
              <a:buSzPts val="1800"/>
              <a:buChar char="●"/>
            </a:pPr>
            <a:r>
              <a:rPr lang="en-US"/>
              <a:t>Ξεκινήστε με συστάσεις και βασικούς κανόνες</a:t>
            </a:r>
            <a:endParaRPr/>
          </a:p>
          <a:p>
            <a:pPr marL="457200" lvl="0" indent="-342900" algn="l" rtl="0">
              <a:spcBef>
                <a:spcPts val="0"/>
              </a:spcBef>
              <a:spcAft>
                <a:spcPts val="0"/>
              </a:spcAft>
              <a:buSzPts val="1800"/>
              <a:buChar char="●"/>
            </a:pPr>
            <a:r>
              <a:rPr lang="en-US"/>
              <a:t>Κάντε ερωτήσεις που ενθαρρύνουν την ανταλλαγή εμπειριών</a:t>
            </a:r>
            <a:endParaRPr/>
          </a:p>
          <a:p>
            <a:pPr marL="457200" lvl="0" indent="-342900" algn="l" rtl="0">
              <a:spcBef>
                <a:spcPts val="0"/>
              </a:spcBef>
              <a:spcAft>
                <a:spcPts val="0"/>
              </a:spcAft>
              <a:buSzPts val="1800"/>
              <a:buChar char="●"/>
            </a:pPr>
            <a:r>
              <a:rPr lang="en-US"/>
              <a:t>Ακούστε προσεκτικά και εμβαθύνετε όταν χρειάζεται</a:t>
            </a:r>
            <a:endParaRPr/>
          </a:p>
          <a:p>
            <a:pPr marL="457200" lvl="0" indent="-342900" algn="l" rtl="0">
              <a:spcBef>
                <a:spcPts val="0"/>
              </a:spcBef>
              <a:spcAft>
                <a:spcPts val="0"/>
              </a:spcAft>
              <a:buSzPts val="1800"/>
              <a:buChar char="●"/>
            </a:pPr>
            <a:r>
              <a:rPr lang="en-US"/>
              <a:t>Βεβαιωθείτε ότι όλοι οι συμμετέχοντες συμβάλλουν</a:t>
            </a:r>
            <a:endParaRPr/>
          </a:p>
        </p:txBody>
      </p:sp>
      <p:sp>
        <p:nvSpPr>
          <p:cNvPr id="250" name="Google Shape;250;g3aec51c1436_0_206"/>
          <p:cNvSpPr txBox="1"/>
          <p:nvPr>
            <p:ph type="body" idx="2"/>
          </p:nvPr>
        </p:nvSpPr>
        <p:spPr>
          <a:xfrm>
            <a:off x="1788850" y="5388550"/>
            <a:ext cx="10039500" cy="1293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t>Βήμα 4: Ανάλυση</a:t>
            </a:r>
            <a:endParaRPr b="1"/>
          </a:p>
          <a:p>
            <a:pPr marL="457200" lvl="0" indent="-342900" algn="l" rtl="0">
              <a:spcBef>
                <a:spcPts val="1000"/>
              </a:spcBef>
              <a:spcAft>
                <a:spcPts val="0"/>
              </a:spcAft>
              <a:buSzPts val="1800"/>
              <a:buChar char="●"/>
            </a:pPr>
            <a:r>
              <a:rPr lang="en-US"/>
              <a:t>Ελέγξτε τις ηχογραφήσεις και τις σημειώσεις</a:t>
            </a:r>
            <a:endParaRPr/>
          </a:p>
          <a:p>
            <a:pPr marL="457200" lvl="0" indent="-342900" algn="l" rtl="0">
              <a:spcBef>
                <a:spcPts val="0"/>
              </a:spcBef>
              <a:spcAft>
                <a:spcPts val="0"/>
              </a:spcAft>
              <a:buSzPts val="1800"/>
              <a:buChar char="●"/>
            </a:pPr>
            <a:r>
              <a:rPr lang="en-US"/>
              <a:t>Προσδιορίστε κοινά θέματα και μοτίβα που θα προκύψουν από τις ομάδες εστίασης </a:t>
            </a:r>
            <a:endParaRPr/>
          </a:p>
          <a:p>
            <a:pPr marL="457200" lvl="0" indent="-342900" algn="l" rtl="0">
              <a:spcBef>
                <a:spcPts val="0"/>
              </a:spcBef>
              <a:spcAft>
                <a:spcPts val="0"/>
              </a:spcAft>
              <a:buSzPts val="1800"/>
              <a:buChar char="●"/>
            </a:pPr>
            <a:r>
              <a:rPr lang="en-US"/>
              <a:t>Σημειώστε μοναδικές ιδέες ή αντιφάσεις</a:t>
            </a:r>
            <a:endParaRPr/>
          </a:p>
          <a:p>
            <a:pPr marL="457200" lvl="0" indent="-342900" algn="l" rtl="0">
              <a:spcBef>
                <a:spcPts val="0"/>
              </a:spcBef>
              <a:spcAft>
                <a:spcPts val="0"/>
              </a:spcAft>
              <a:buSzPts val="1800"/>
              <a:buChar char="●"/>
            </a:pPr>
            <a:r>
              <a:rPr lang="en-US"/>
              <a:t>Συνοψίστε τα βασικά ευρήματα</a:t>
            </a:r>
            <a:endParaRPr/>
          </a:p>
        </p:txBody>
      </p:sp>
      <p:pic>
        <p:nvPicPr>
          <p:cNvPr id="251" name="Google Shape;251;g3aec51c1436_0_206"/>
          <p:cNvPicPr preferRelativeResize="0"/>
          <p:nvPr/>
        </p:nvPicPr>
        <p:blipFill>
          <a:blip r:embed="rId5">
            <a:alphaModFix/>
          </a:blip>
          <a:stretch>
            <a:fillRect/>
          </a:stretch>
        </p:blipFill>
        <p:spPr>
          <a:xfrm>
            <a:off x="152400" y="3931250"/>
            <a:ext cx="1293550" cy="1293550"/>
          </a:xfrm>
          <a:prstGeom prst="rect">
            <a:avLst/>
          </a:prstGeom>
          <a:noFill/>
          <a:ln>
            <a:noFill/>
          </a:ln>
        </p:spPr>
      </p:pic>
      <p:pic>
        <p:nvPicPr>
          <p:cNvPr id="252" name="Google Shape;252;g3aec51c1436_0_206"/>
          <p:cNvPicPr preferRelativeResize="0"/>
          <p:nvPr/>
        </p:nvPicPr>
        <p:blipFill>
          <a:blip r:embed="rId6">
            <a:alphaModFix/>
          </a:blip>
          <a:stretch>
            <a:fillRect/>
          </a:stretch>
        </p:blipFill>
        <p:spPr>
          <a:xfrm>
            <a:off x="225163" y="5461338"/>
            <a:ext cx="1148026" cy="11480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3aec51c1436_0_223"/>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Ενσωμάτωση του δείκτη ψηφιακής ευημερίας PERMA</a:t>
            </a:r>
            <a:endParaRPr/>
          </a:p>
        </p:txBody>
      </p:sp>
      <p:sp>
        <p:nvSpPr>
          <p:cNvPr id="259" name="Google Shape;259;g3aec51c1436_0_223"/>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Χρησιμοποιήστε αυτή τη συστηματική προσέγγιση για να ενσωματώσετε τον Δείκτη Ψηφιακής Ευημερίας PERMA:</a:t>
            </a:r>
            <a:endParaRPr/>
          </a:p>
        </p:txBody>
      </p:sp>
      <p:grpSp>
        <p:nvGrpSpPr>
          <p:cNvPr id="260" name="Google Shape;260;g3aec51c1436_0_223"/>
          <p:cNvGrpSpPr/>
          <p:nvPr/>
        </p:nvGrpSpPr>
        <p:grpSpPr>
          <a:xfrm>
            <a:off x="7509568" y="1586327"/>
            <a:ext cx="4407490" cy="4643951"/>
            <a:chOff x="5632317" y="1189775"/>
            <a:chExt cx="3305700" cy="3483050"/>
          </a:xfrm>
        </p:grpSpPr>
        <p:sp>
          <p:nvSpPr>
            <p:cNvPr id="261" name="Google Shape;261;g3aec51c1436_0_223"/>
            <p:cNvSpPr/>
            <p:nvPr/>
          </p:nvSpPr>
          <p:spPr>
            <a:xfrm>
              <a:off x="5632317" y="1189775"/>
              <a:ext cx="3305700" cy="669000"/>
            </a:xfrm>
            <a:prstGeom prst="chevron">
              <a:avLst>
                <a:gd name="adj" fmla="val 50000"/>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b="1">
                  <a:solidFill>
                    <a:srgbClr val="F766CA"/>
                  </a:solidFill>
                  <a:latin typeface="Roboto"/>
                  <a:ea typeface="Roboto"/>
                  <a:cs typeface="Roboto"/>
                  <a:sym typeface="Roboto"/>
                </a:rPr>
                <a:t>Μετά από τις δύο δραστηριότητες</a:t>
              </a:r>
              <a:endParaRPr sz="1900" b="1">
                <a:solidFill>
                  <a:srgbClr val="F766CA"/>
                </a:solidFill>
                <a:latin typeface="Roboto"/>
                <a:ea typeface="Roboto"/>
                <a:cs typeface="Roboto"/>
                <a:sym typeface="Roboto"/>
              </a:endParaRPr>
            </a:p>
          </p:txBody>
        </p:sp>
        <p:sp>
          <p:nvSpPr>
            <p:cNvPr id="262" name="Google Shape;262;g3aec51c1436_0_223"/>
            <p:cNvSpPr txBox="1"/>
            <p:nvPr/>
          </p:nvSpPr>
          <p:spPr>
            <a:xfrm>
              <a:off x="6167063" y="2057125"/>
              <a:ext cx="2236200" cy="2615700"/>
            </a:xfrm>
            <a:prstGeom prst="rect">
              <a:avLst/>
            </a:prstGeom>
            <a:noFill/>
            <a:ln>
              <a:noFill/>
            </a:ln>
          </p:spPr>
          <p:txBody>
            <a:bodyPr spcFirstLastPara="1" wrap="square" lIns="121900" tIns="121900" rIns="121900" bIns="121900" anchor="t" anchorCtr="0">
              <a:noAutofit/>
            </a:bodyPr>
            <a:lstStyle/>
            <a:p>
              <a:pPr marL="457200" lvl="0" indent="-330200" algn="l" rtl="0">
                <a:lnSpc>
                  <a:spcPct val="115000"/>
                </a:lnSpc>
                <a:spcBef>
                  <a:spcPts val="0"/>
                </a:spcBef>
                <a:spcAft>
                  <a:spcPts val="0"/>
                </a:spcAft>
                <a:buSzPts val="1600"/>
                <a:buFont typeface="Roboto"/>
                <a:buChar char="●"/>
              </a:pPr>
              <a:r>
                <a:rPr lang="en-US" sz="1600">
                  <a:latin typeface="Roboto"/>
                  <a:ea typeface="Roboto"/>
                  <a:cs typeface="Roboto"/>
                  <a:sym typeface="Roboto"/>
                </a:rPr>
                <a:t>Συγκρίνετε τις πληροφορίες της ομάδας εστίασης με τα αποτελέσματα του Δείκτη PERMA</a:t>
              </a:r>
              <a:endParaRPr sz="1600">
                <a:latin typeface="Roboto"/>
                <a:ea typeface="Roboto"/>
                <a:cs typeface="Roboto"/>
                <a:sym typeface="Roboto"/>
              </a:endParaRPr>
            </a:p>
            <a:p>
              <a:pPr marL="457200" lvl="0" indent="-330200" algn="l" rtl="0">
                <a:lnSpc>
                  <a:spcPct val="115000"/>
                </a:lnSpc>
                <a:spcBef>
                  <a:spcPts val="0"/>
                </a:spcBef>
                <a:spcAft>
                  <a:spcPts val="0"/>
                </a:spcAft>
                <a:buSzPts val="1600"/>
                <a:buFont typeface="Roboto"/>
                <a:buChar char="●"/>
              </a:pPr>
              <a:r>
                <a:rPr lang="en-US" sz="1600">
                  <a:latin typeface="Roboto"/>
                  <a:ea typeface="Roboto"/>
                  <a:cs typeface="Roboto"/>
                  <a:sym typeface="Roboto"/>
                </a:rPr>
                <a:t>Αναζητήστε μοτίβα που εξηγούν τα ποσοτικά ευρήματα</a:t>
              </a:r>
              <a:endParaRPr sz="1600">
                <a:latin typeface="Roboto"/>
                <a:ea typeface="Roboto"/>
                <a:cs typeface="Roboto"/>
                <a:sym typeface="Roboto"/>
              </a:endParaRPr>
            </a:p>
            <a:p>
              <a:pPr marL="457200" lvl="0" indent="-330200" algn="l" rtl="0">
                <a:lnSpc>
                  <a:spcPct val="115000"/>
                </a:lnSpc>
                <a:spcBef>
                  <a:spcPts val="0"/>
                </a:spcBef>
                <a:spcAft>
                  <a:spcPts val="0"/>
                </a:spcAft>
                <a:buSzPts val="1600"/>
                <a:buFont typeface="Roboto"/>
                <a:buChar char="●"/>
              </a:pPr>
              <a:r>
                <a:rPr lang="en-US" sz="1600">
                  <a:latin typeface="Roboto"/>
                  <a:ea typeface="Roboto"/>
                  <a:cs typeface="Roboto"/>
                  <a:sym typeface="Roboto"/>
                </a:rPr>
                <a:t>Προσδιορίστε συγκεκριμένες ανάγκες και κενά που απαιτούν προσοχή</a:t>
              </a:r>
              <a:endParaRPr sz="1600">
                <a:latin typeface="Roboto"/>
                <a:ea typeface="Roboto"/>
                <a:cs typeface="Roboto"/>
                <a:sym typeface="Roboto"/>
              </a:endParaRPr>
            </a:p>
          </p:txBody>
        </p:sp>
      </p:grpSp>
      <p:grpSp>
        <p:nvGrpSpPr>
          <p:cNvPr id="263" name="Google Shape;263;g3aec51c1436_0_223"/>
          <p:cNvGrpSpPr/>
          <p:nvPr/>
        </p:nvGrpSpPr>
        <p:grpSpPr>
          <a:xfrm>
            <a:off x="0" y="1586613"/>
            <a:ext cx="4729082" cy="4643665"/>
            <a:chOff x="0" y="1189989"/>
            <a:chExt cx="3546900" cy="3482836"/>
          </a:xfrm>
        </p:grpSpPr>
        <p:sp>
          <p:nvSpPr>
            <p:cNvPr id="264" name="Google Shape;264;g3aec51c1436_0_223"/>
            <p:cNvSpPr/>
            <p:nvPr/>
          </p:nvSpPr>
          <p:spPr>
            <a:xfrm>
              <a:off x="0" y="1189989"/>
              <a:ext cx="3546900" cy="669000"/>
            </a:xfrm>
            <a:prstGeom prst="homePlate">
              <a:avLst>
                <a:gd name="adj" fmla="val 50000"/>
              </a:avLst>
            </a:prstGeom>
            <a:solidFill>
              <a:srgbClr val="DE0A9D"/>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b="1">
                  <a:solidFill>
                    <a:srgbClr val="FFFFFF"/>
                  </a:solidFill>
                  <a:latin typeface="Roboto"/>
                  <a:ea typeface="Roboto"/>
                  <a:cs typeface="Roboto"/>
                  <a:sym typeface="Roboto"/>
                </a:rPr>
                <a:t>Πριν από τις ομάδες εστίασης</a:t>
              </a:r>
              <a:endParaRPr sz="1900" b="1">
                <a:solidFill>
                  <a:srgbClr val="FFFFFF"/>
                </a:solidFill>
                <a:latin typeface="Roboto"/>
                <a:ea typeface="Roboto"/>
                <a:cs typeface="Roboto"/>
                <a:sym typeface="Roboto"/>
              </a:endParaRPr>
            </a:p>
          </p:txBody>
        </p:sp>
        <p:sp>
          <p:nvSpPr>
            <p:cNvPr id="265" name="Google Shape;265;g3aec51c1436_0_223"/>
            <p:cNvSpPr txBox="1"/>
            <p:nvPr/>
          </p:nvSpPr>
          <p:spPr>
            <a:xfrm>
              <a:off x="655361" y="2057125"/>
              <a:ext cx="2236200" cy="2615700"/>
            </a:xfrm>
            <a:prstGeom prst="rect">
              <a:avLst/>
            </a:prstGeom>
            <a:noFill/>
            <a:ln>
              <a:noFill/>
            </a:ln>
          </p:spPr>
          <p:txBody>
            <a:bodyPr spcFirstLastPara="1" wrap="square" lIns="121900" tIns="121900" rIns="121900" bIns="121900" anchor="t" anchorCtr="0">
              <a:noAutofit/>
            </a:bodyPr>
            <a:lstStyle/>
            <a:p>
              <a:pPr marL="457200" lvl="0" indent="-330200" algn="l" rtl="0">
                <a:lnSpc>
                  <a:spcPct val="115000"/>
                </a:lnSpc>
                <a:spcBef>
                  <a:spcPts val="0"/>
                </a:spcBef>
                <a:spcAft>
                  <a:spcPts val="0"/>
                </a:spcAft>
                <a:buSzPts val="1600"/>
                <a:buFont typeface="Roboto"/>
                <a:buChar char="●"/>
              </a:pPr>
              <a:r>
                <a:rPr lang="en-US" sz="1600">
                  <a:latin typeface="Roboto"/>
                  <a:ea typeface="Roboto"/>
                  <a:cs typeface="Roboto"/>
                  <a:sym typeface="Roboto"/>
                </a:rPr>
                <a:t>Εφαρμόστε τον δείκτη PERMA σε εκπαιδευτικούς και μαθητές</a:t>
              </a:r>
              <a:endParaRPr sz="1600">
                <a:latin typeface="Roboto"/>
                <a:ea typeface="Roboto"/>
                <a:cs typeface="Roboto"/>
                <a:sym typeface="Roboto"/>
              </a:endParaRPr>
            </a:p>
            <a:p>
              <a:pPr marL="457200" lvl="0" indent="-330200" algn="l" rtl="0">
                <a:lnSpc>
                  <a:spcPct val="115000"/>
                </a:lnSpc>
                <a:spcBef>
                  <a:spcPts val="0"/>
                </a:spcBef>
                <a:spcAft>
                  <a:spcPts val="0"/>
                </a:spcAft>
                <a:buSzPts val="1600"/>
                <a:buFont typeface="Roboto"/>
                <a:buChar char="●"/>
              </a:pPr>
              <a:r>
                <a:rPr lang="en-US" sz="1600">
                  <a:latin typeface="Roboto"/>
                  <a:ea typeface="Roboto"/>
                  <a:cs typeface="Roboto"/>
                  <a:sym typeface="Roboto"/>
                </a:rPr>
                <a:t>Αναλύστε τις βαθμολογίες για να προσδιορίσετε τους τομείς που χρήζουν προσοχής (βαθμολογίες 1-2) και τους τομείς που είναι ισχυροί (βαθμολογίες 4-5)</a:t>
              </a:r>
              <a:endParaRPr sz="1600">
                <a:latin typeface="Roboto"/>
                <a:ea typeface="Roboto"/>
                <a:cs typeface="Roboto"/>
                <a:sym typeface="Roboto"/>
              </a:endParaRPr>
            </a:p>
            <a:p>
              <a:pPr marL="457200" lvl="0" indent="-330200" algn="l" rtl="0">
                <a:lnSpc>
                  <a:spcPct val="115000"/>
                </a:lnSpc>
                <a:spcBef>
                  <a:spcPts val="0"/>
                </a:spcBef>
                <a:spcAft>
                  <a:spcPts val="0"/>
                </a:spcAft>
                <a:buSzPts val="1600"/>
                <a:buFont typeface="Roboto"/>
                <a:buChar char="●"/>
              </a:pPr>
              <a:r>
                <a:rPr lang="en-US" sz="1600">
                  <a:latin typeface="Roboto"/>
                  <a:ea typeface="Roboto"/>
                  <a:cs typeface="Roboto"/>
                  <a:sym typeface="Roboto"/>
                </a:rPr>
                <a:t>Χρησιμοποιήστε αυτά τα αποτελέσματα για να διαμορφώσετε τις ερωτήσεις της ομάδας εστίασης</a:t>
              </a:r>
              <a:endParaRPr sz="1600">
                <a:latin typeface="Roboto"/>
                <a:ea typeface="Roboto"/>
                <a:cs typeface="Roboto"/>
                <a:sym typeface="Roboto"/>
              </a:endParaRPr>
            </a:p>
          </p:txBody>
        </p:sp>
      </p:grpSp>
      <p:grpSp>
        <p:nvGrpSpPr>
          <p:cNvPr id="266" name="Google Shape;266;g3aec51c1436_0_223"/>
          <p:cNvGrpSpPr/>
          <p:nvPr/>
        </p:nvGrpSpPr>
        <p:grpSpPr>
          <a:xfrm>
            <a:off x="3925507" y="1586327"/>
            <a:ext cx="4407490" cy="4643951"/>
            <a:chOff x="2944204" y="1189775"/>
            <a:chExt cx="3305700" cy="3483050"/>
          </a:xfrm>
        </p:grpSpPr>
        <p:sp>
          <p:nvSpPr>
            <p:cNvPr id="267" name="Google Shape;267;g3aec51c1436_0_223"/>
            <p:cNvSpPr/>
            <p:nvPr/>
          </p:nvSpPr>
          <p:spPr>
            <a:xfrm>
              <a:off x="2944204" y="1189775"/>
              <a:ext cx="3305700" cy="669000"/>
            </a:xfrm>
            <a:prstGeom prst="chevron">
              <a:avLst>
                <a:gd name="adj" fmla="val 50000"/>
              </a:avLst>
            </a:prstGeom>
            <a:solidFill>
              <a:srgbClr val="F766CA"/>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b="1">
                  <a:solidFill>
                    <a:srgbClr val="FFFFFF"/>
                  </a:solidFill>
                  <a:latin typeface="Roboto"/>
                  <a:ea typeface="Roboto"/>
                  <a:cs typeface="Roboto"/>
                  <a:sym typeface="Roboto"/>
                </a:rPr>
                <a:t>Κατά τη διάρκεια των ομάδων εστίασης</a:t>
              </a:r>
              <a:endParaRPr sz="1900" b="1">
                <a:solidFill>
                  <a:srgbClr val="FFFFFF"/>
                </a:solidFill>
                <a:latin typeface="Roboto"/>
                <a:ea typeface="Roboto"/>
                <a:cs typeface="Roboto"/>
                <a:sym typeface="Roboto"/>
              </a:endParaRPr>
            </a:p>
          </p:txBody>
        </p:sp>
        <p:sp>
          <p:nvSpPr>
            <p:cNvPr id="268" name="Google Shape;268;g3aec51c1436_0_223"/>
            <p:cNvSpPr txBox="1"/>
            <p:nvPr/>
          </p:nvSpPr>
          <p:spPr>
            <a:xfrm>
              <a:off x="3478949" y="2057125"/>
              <a:ext cx="2236200" cy="2615700"/>
            </a:xfrm>
            <a:prstGeom prst="rect">
              <a:avLst/>
            </a:prstGeom>
            <a:noFill/>
            <a:ln>
              <a:noFill/>
            </a:ln>
          </p:spPr>
          <p:txBody>
            <a:bodyPr spcFirstLastPara="1" wrap="square" lIns="121900" tIns="121900" rIns="121900" bIns="121900" anchor="t" anchorCtr="0">
              <a:noAutofit/>
            </a:bodyPr>
            <a:lstStyle/>
            <a:p>
              <a:pPr marL="457200" lvl="0" indent="-330200" algn="l" rtl="0">
                <a:lnSpc>
                  <a:spcPct val="115000"/>
                </a:lnSpc>
                <a:spcBef>
                  <a:spcPts val="0"/>
                </a:spcBef>
                <a:spcAft>
                  <a:spcPts val="0"/>
                </a:spcAft>
                <a:buSzPts val="1600"/>
                <a:buFont typeface="Roboto"/>
                <a:buChar char="●"/>
              </a:pPr>
              <a:r>
                <a:rPr lang="en-US" sz="1600">
                  <a:latin typeface="Roboto"/>
                  <a:ea typeface="Roboto"/>
                  <a:cs typeface="Roboto"/>
                  <a:sym typeface="Roboto"/>
                </a:rPr>
                <a:t>Αναφερθείτε σε συγκεκριμένους τομείς του PERMA όπου οι βαθμολογίες ήταν χαμηλές</a:t>
              </a:r>
              <a:endParaRPr sz="1600">
                <a:latin typeface="Roboto"/>
                <a:ea typeface="Roboto"/>
                <a:cs typeface="Roboto"/>
                <a:sym typeface="Roboto"/>
              </a:endParaRPr>
            </a:p>
            <a:p>
              <a:pPr marL="457200" lvl="0" indent="-330200" algn="l" rtl="0">
                <a:lnSpc>
                  <a:spcPct val="115000"/>
                </a:lnSpc>
                <a:spcBef>
                  <a:spcPts val="0"/>
                </a:spcBef>
                <a:spcAft>
                  <a:spcPts val="0"/>
                </a:spcAft>
                <a:buSzPts val="1600"/>
                <a:buFont typeface="Roboto"/>
                <a:buChar char="●"/>
              </a:pPr>
              <a:r>
                <a:rPr lang="en-US" sz="1600">
                  <a:latin typeface="Roboto"/>
                  <a:ea typeface="Roboto"/>
                  <a:cs typeface="Roboto"/>
                  <a:sym typeface="Roboto"/>
                </a:rPr>
                <a:t>Ζητήστε από τους συμμετέχοντες να εξηγήσουν γιατί ορισμένοι τομείς μπορεί να είναι δύσκολοι</a:t>
              </a:r>
              <a:endParaRPr sz="1600">
                <a:latin typeface="Roboto"/>
                <a:ea typeface="Roboto"/>
                <a:cs typeface="Roboto"/>
                <a:sym typeface="Roboto"/>
              </a:endParaRPr>
            </a:p>
            <a:p>
              <a:pPr marL="457200" lvl="0" indent="-330200" algn="l" rtl="0">
                <a:lnSpc>
                  <a:spcPct val="115000"/>
                </a:lnSpc>
                <a:spcBef>
                  <a:spcPts val="0"/>
                </a:spcBef>
                <a:spcAft>
                  <a:spcPts val="0"/>
                </a:spcAft>
                <a:buSzPts val="1600"/>
                <a:buFont typeface="Roboto"/>
                <a:buChar char="●"/>
              </a:pPr>
              <a:r>
                <a:rPr lang="en-US" sz="1600">
                  <a:latin typeface="Roboto"/>
                  <a:ea typeface="Roboto"/>
                  <a:cs typeface="Roboto"/>
                  <a:sym typeface="Roboto"/>
                </a:rPr>
                <a:t>Εξερευνήστε επιτυχημένες πρακτικές σε τομείς με υψηλές βαθμολογίες</a:t>
              </a:r>
              <a:endParaRPr sz="1600">
                <a:latin typeface="Roboto"/>
                <a:ea typeface="Roboto"/>
                <a:cs typeface="Roboto"/>
                <a:sym typeface="Robot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3aec51c1436_0_448"/>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Ξεκινώντας</a:t>
            </a:r>
            <a:endParaRPr/>
          </a:p>
        </p:txBody>
      </p:sp>
      <p:sp>
        <p:nvSpPr>
          <p:cNvPr id="275" name="Google Shape;275;g3aec51c1436_0_448"/>
          <p:cNvSpPr txBox="1"/>
          <p:nvPr>
            <p:ph type="body" idx="1"/>
          </p:nvPr>
        </p:nvSpPr>
        <p:spPr>
          <a:xfrm>
            <a:off x="894825" y="993150"/>
            <a:ext cx="11147700" cy="990600"/>
          </a:xfrm>
          <a:prstGeom prst="rect">
            <a:avLst/>
          </a:prstGeom>
          <a:noFill/>
          <a:ln w="28575" cap="flat" cmpd="sng">
            <a:solidFill>
              <a:srgbClr val="F6E2F0"/>
            </a:solidFill>
            <a:prstDash val="solid"/>
            <a:round/>
            <a:headEnd type="none" w="sm" len="sm"/>
            <a:tailEnd type="none" w="sm" len="sm"/>
          </a:ln>
        </p:spPr>
        <p:txBody>
          <a:bodyPr spcFirstLastPara="1" wrap="square" lIns="91425" tIns="45700" rIns="91425" bIns="45700" anchor="ctr" anchorCtr="0">
            <a:noAutofit/>
          </a:bodyPr>
          <a:lstStyle/>
          <a:p>
            <a:pPr marL="0" lvl="0" indent="0" algn="just" rtl="0">
              <a:spcBef>
                <a:spcPts val="1000"/>
              </a:spcBef>
              <a:spcAft>
                <a:spcPts val="0"/>
              </a:spcAft>
              <a:buNone/>
            </a:pPr>
            <a:r>
              <a:rPr lang="en-US" sz="1800" b="1">
                <a:solidFill>
                  <a:schemeClr val="dk1"/>
                </a:solidFill>
              </a:rPr>
              <a:t>Ξεκινήστε με τον δείκτη PERMA </a:t>
            </a:r>
            <a:r>
              <a:rPr lang="en-US" sz="1800">
                <a:solidFill>
                  <a:schemeClr val="dk1"/>
                </a:solidFill>
              </a:rPr>
              <a:t>για να καθορίσετε τις βασικές μετρήσεις. Υπάρχουν </a:t>
            </a:r>
            <a:r>
              <a:rPr lang="en-US" sz="1800" b="1">
                <a:solidFill>
                  <a:schemeClr val="dk1"/>
                </a:solidFill>
              </a:rPr>
              <a:t>δύο διαφορετικοί δείκτες</a:t>
            </a:r>
            <a:r>
              <a:rPr lang="en-US" sz="1800">
                <a:solidFill>
                  <a:schemeClr val="dk1"/>
                </a:solidFill>
              </a:rPr>
              <a:t>. Ο ένας </a:t>
            </a:r>
            <a:r>
              <a:rPr lang="en-US" sz="1800">
                <a:solidFill>
                  <a:schemeClr val="dk1"/>
                </a:solidFill>
              </a:rPr>
              <a:t>πρέπει να συμπληρωθεί</a:t>
            </a:r>
            <a:r>
              <a:rPr lang="en-US" sz="1800">
                <a:solidFill>
                  <a:schemeClr val="dk1"/>
                </a:solidFill>
              </a:rPr>
              <a:t> </a:t>
            </a:r>
            <a:r>
              <a:rPr lang="en-US" sz="1800" b="1">
                <a:solidFill>
                  <a:schemeClr val="dk1"/>
                </a:solidFill>
              </a:rPr>
              <a:t>από τους εκπαιδευτικούς </a:t>
            </a:r>
            <a:r>
              <a:rPr lang="en-US" sz="1800">
                <a:solidFill>
                  <a:schemeClr val="dk1"/>
                </a:solidFill>
              </a:rPr>
              <a:t>και ο άλλος </a:t>
            </a:r>
            <a:r>
              <a:rPr lang="en-US" sz="1800" b="1">
                <a:solidFill>
                  <a:schemeClr val="dk1"/>
                </a:solidFill>
              </a:rPr>
              <a:t>από τους μαθητές. </a:t>
            </a:r>
            <a:endParaRPr sz="1800" b="1">
              <a:solidFill>
                <a:schemeClr val="dk1"/>
              </a:solidFill>
            </a:endParaRPr>
          </a:p>
        </p:txBody>
      </p:sp>
      <p:sp>
        <p:nvSpPr>
          <p:cNvPr id="276" name="Google Shape;276;g3aec51c1436_0_448"/>
          <p:cNvSpPr txBox="1"/>
          <p:nvPr>
            <p:ph type="body" idx="1"/>
          </p:nvPr>
        </p:nvSpPr>
        <p:spPr>
          <a:xfrm>
            <a:off x="894825" y="2122825"/>
            <a:ext cx="11147700" cy="1074900"/>
          </a:xfrm>
          <a:prstGeom prst="rect">
            <a:avLst/>
          </a:prstGeom>
          <a:noFill/>
          <a:ln w="28575" cap="flat" cmpd="sng">
            <a:solidFill>
              <a:srgbClr val="F6CEEA"/>
            </a:solidFill>
            <a:prstDash val="solid"/>
            <a:round/>
            <a:headEnd type="none" w="sm" len="sm"/>
            <a:tailEnd type="none" w="sm" len="sm"/>
          </a:ln>
        </p:spPr>
        <p:txBody>
          <a:bodyPr spcFirstLastPara="1" wrap="square" lIns="91425" tIns="45700" rIns="91425" bIns="45700" anchor="ctr" anchorCtr="0">
            <a:noAutofit/>
          </a:bodyPr>
          <a:lstStyle/>
          <a:p>
            <a:pPr marL="0" lvl="0" indent="0" algn="just" rtl="0">
              <a:spcBef>
                <a:spcPts val="1000"/>
              </a:spcBef>
              <a:spcAft>
                <a:spcPts val="0"/>
              </a:spcAft>
              <a:buNone/>
            </a:pPr>
            <a:r>
              <a:rPr lang="en-US" sz="1800">
                <a:solidFill>
                  <a:schemeClr val="dk1"/>
                </a:solidFill>
              </a:rPr>
              <a:t>Μετά την ολοκλήρωση και των δύο δεικτών, πρέπει να προσδιορίσετε από τα δύο έγγραφα ποια είναι τα πιο σημαντικά προκαταρκτικά αποτελέσματα σύμφωνα με τους μαθητές και τους εκπαιδευτικούς. </a:t>
            </a:r>
            <a:endParaRPr sz="1800">
              <a:solidFill>
                <a:schemeClr val="dk1"/>
              </a:solidFill>
            </a:endParaRPr>
          </a:p>
          <a:p>
            <a:pPr marL="457200" lvl="0" indent="0" algn="just" rtl="0">
              <a:spcBef>
                <a:spcPts val="1000"/>
              </a:spcBef>
              <a:spcAft>
                <a:spcPts val="0"/>
              </a:spcAft>
              <a:buNone/>
            </a:pPr>
            <a:r>
              <a:rPr lang="en-US" sz="1800">
                <a:solidFill>
                  <a:schemeClr val="dk1"/>
                </a:solidFill>
              </a:rPr>
              <a:t>Χρησιμοποιήστε το </a:t>
            </a:r>
            <a:r>
              <a:rPr lang="en-US" sz="1800" i="1">
                <a:solidFill>
                  <a:schemeClr val="dk1"/>
                </a:solidFill>
              </a:rPr>
              <a:t>πρότυπο αποτελεσμάτων έρευνας ψηφιακής ευημερίας PERMA</a:t>
            </a:r>
            <a:r>
              <a:rPr lang="en-US" sz="1800">
                <a:solidFill>
                  <a:schemeClr val="dk1"/>
                </a:solidFill>
              </a:rPr>
              <a:t> </a:t>
            </a:r>
            <a:endParaRPr sz="1800">
              <a:solidFill>
                <a:schemeClr val="dk1"/>
              </a:solidFill>
            </a:endParaRPr>
          </a:p>
        </p:txBody>
      </p:sp>
      <p:sp>
        <p:nvSpPr>
          <p:cNvPr id="277" name="Google Shape;277;g3aec51c1436_0_448"/>
          <p:cNvSpPr txBox="1"/>
          <p:nvPr>
            <p:ph type="body" idx="1"/>
          </p:nvPr>
        </p:nvSpPr>
        <p:spPr>
          <a:xfrm>
            <a:off x="894825" y="3322025"/>
            <a:ext cx="11147700" cy="909300"/>
          </a:xfrm>
          <a:prstGeom prst="rect">
            <a:avLst/>
          </a:prstGeom>
          <a:noFill/>
          <a:ln w="28575" cap="flat" cmpd="sng">
            <a:solidFill>
              <a:srgbClr val="F766CA"/>
            </a:solidFill>
            <a:prstDash val="solid"/>
            <a:round/>
            <a:headEnd type="none" w="sm" len="sm"/>
            <a:tailEnd type="none" w="sm" len="sm"/>
          </a:ln>
        </p:spPr>
        <p:txBody>
          <a:bodyPr spcFirstLastPara="1" wrap="square" lIns="91425" tIns="45700" rIns="91425" bIns="45700" anchor="ctr" anchorCtr="0">
            <a:noAutofit/>
          </a:bodyPr>
          <a:lstStyle/>
          <a:p>
            <a:pPr marL="0" lvl="0" indent="0" algn="just" rtl="0">
              <a:spcBef>
                <a:spcPts val="1000"/>
              </a:spcBef>
              <a:spcAft>
                <a:spcPts val="0"/>
              </a:spcAft>
              <a:buNone/>
            </a:pPr>
            <a:r>
              <a:rPr lang="en-US" sz="1800">
                <a:solidFill>
                  <a:schemeClr val="dk1"/>
                </a:solidFill>
              </a:rPr>
              <a:t>Στη συνέχεια, χρησιμοποιήστε ομάδες εστίασης για να διερευνήσετε περαιτέρω τα πιο σημαντικά ευρήματα από τους δείκτες. </a:t>
            </a:r>
            <a:endParaRPr sz="1800">
              <a:solidFill>
                <a:schemeClr val="dk1"/>
              </a:solidFill>
            </a:endParaRPr>
          </a:p>
        </p:txBody>
      </p:sp>
      <p:sp>
        <p:nvSpPr>
          <p:cNvPr id="278" name="Google Shape;278;g3aec51c1436_0_448"/>
          <p:cNvSpPr txBox="1"/>
          <p:nvPr>
            <p:ph type="body" idx="1"/>
          </p:nvPr>
        </p:nvSpPr>
        <p:spPr>
          <a:xfrm>
            <a:off x="894825" y="4345950"/>
            <a:ext cx="11147700" cy="1153500"/>
          </a:xfrm>
          <a:prstGeom prst="rect">
            <a:avLst/>
          </a:prstGeom>
          <a:noFill/>
          <a:ln w="28575" cap="flat" cmpd="sng">
            <a:solidFill>
              <a:srgbClr val="DE0A9D"/>
            </a:solidFill>
            <a:prstDash val="solid"/>
            <a:round/>
            <a:headEnd type="none" w="sm" len="sm"/>
            <a:tailEnd type="none" w="sm" len="sm"/>
          </a:ln>
        </p:spPr>
        <p:txBody>
          <a:bodyPr spcFirstLastPara="1" wrap="square" lIns="91425" tIns="45700" rIns="91425" bIns="45700" anchor="ctr" anchorCtr="0">
            <a:noAutofit/>
          </a:bodyPr>
          <a:lstStyle/>
          <a:p>
            <a:pPr marL="0" lvl="0" indent="0" algn="just" rtl="0">
              <a:spcBef>
                <a:spcPts val="1000"/>
              </a:spcBef>
              <a:spcAft>
                <a:spcPts val="0"/>
              </a:spcAft>
              <a:buNone/>
            </a:pPr>
            <a:r>
              <a:rPr lang="en-US" sz="1800">
                <a:solidFill>
                  <a:schemeClr val="dk1"/>
                </a:solidFill>
              </a:rPr>
              <a:t>Στη συνέχεια, χρησιμοποιήστε το πρότυπο </a:t>
            </a:r>
            <a:r>
              <a:rPr lang="en-US" sz="1800" i="1">
                <a:solidFill>
                  <a:schemeClr val="dk1"/>
                </a:solidFill>
              </a:rPr>
              <a:t>«Συνδυασμένη ανάλυση: Συνδέοντας τα σημεία» </a:t>
            </a:r>
            <a:r>
              <a:rPr lang="en-US" sz="1800">
                <a:solidFill>
                  <a:schemeClr val="dk1"/>
                </a:solidFill>
              </a:rPr>
              <a:t>για να πραγματοποιήσετε την ανάλυση των αναγκών σας, συνδυάζοντας τα πιο σημαντικά ευρήματα από τις ομάδες εστίασης και τους δείκτες. </a:t>
            </a:r>
            <a:endParaRPr sz="1800">
              <a:solidFill>
                <a:schemeClr val="dk1"/>
              </a:solidFill>
            </a:endParaRPr>
          </a:p>
        </p:txBody>
      </p:sp>
      <p:sp>
        <p:nvSpPr>
          <p:cNvPr id="279" name="Google Shape;279;g3aec51c1436_0_448"/>
          <p:cNvSpPr txBox="1"/>
          <p:nvPr>
            <p:ph type="body" idx="1"/>
          </p:nvPr>
        </p:nvSpPr>
        <p:spPr>
          <a:xfrm>
            <a:off x="124000" y="1033800"/>
            <a:ext cx="653700" cy="909300"/>
          </a:xfrm>
          <a:prstGeom prst="rect">
            <a:avLst/>
          </a:prstGeom>
          <a:noFill/>
          <a:ln w="28575" cap="flat" cmpd="sng">
            <a:solidFill>
              <a:srgbClr val="F6E2F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1000"/>
              </a:spcBef>
              <a:spcAft>
                <a:spcPts val="0"/>
              </a:spcAft>
              <a:buNone/>
            </a:pPr>
            <a:r>
              <a:rPr lang="en-US" sz="2600" b="1">
                <a:solidFill>
                  <a:schemeClr val="dk1"/>
                </a:solidFill>
              </a:rPr>
              <a:t>1</a:t>
            </a:r>
            <a:endParaRPr sz="2600" b="1">
              <a:solidFill>
                <a:schemeClr val="dk1"/>
              </a:solidFill>
            </a:endParaRPr>
          </a:p>
        </p:txBody>
      </p:sp>
      <p:sp>
        <p:nvSpPr>
          <p:cNvPr id="280" name="Google Shape;280;g3aec51c1436_0_448"/>
          <p:cNvSpPr txBox="1"/>
          <p:nvPr>
            <p:ph type="body" idx="1"/>
          </p:nvPr>
        </p:nvSpPr>
        <p:spPr>
          <a:xfrm>
            <a:off x="124000" y="2205625"/>
            <a:ext cx="653700" cy="909300"/>
          </a:xfrm>
          <a:prstGeom prst="rect">
            <a:avLst/>
          </a:prstGeom>
          <a:noFill/>
          <a:ln w="28575" cap="flat" cmpd="sng">
            <a:solidFill>
              <a:srgbClr val="F6CEE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1000"/>
              </a:spcBef>
              <a:spcAft>
                <a:spcPts val="0"/>
              </a:spcAft>
              <a:buNone/>
            </a:pPr>
            <a:r>
              <a:rPr lang="en-US" sz="2600" b="1">
                <a:solidFill>
                  <a:schemeClr val="dk1"/>
                </a:solidFill>
              </a:rPr>
              <a:t>2</a:t>
            </a:r>
            <a:endParaRPr/>
          </a:p>
        </p:txBody>
      </p:sp>
      <p:sp>
        <p:nvSpPr>
          <p:cNvPr id="281" name="Google Shape;281;g3aec51c1436_0_448"/>
          <p:cNvSpPr txBox="1"/>
          <p:nvPr>
            <p:ph type="body" idx="1"/>
          </p:nvPr>
        </p:nvSpPr>
        <p:spPr>
          <a:xfrm>
            <a:off x="124000" y="3325100"/>
            <a:ext cx="653700" cy="909300"/>
          </a:xfrm>
          <a:prstGeom prst="rect">
            <a:avLst/>
          </a:prstGeom>
          <a:noFill/>
          <a:ln w="28575" cap="flat" cmpd="sng">
            <a:solidFill>
              <a:srgbClr val="F766C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1000"/>
              </a:spcBef>
              <a:spcAft>
                <a:spcPts val="0"/>
              </a:spcAft>
              <a:buNone/>
            </a:pPr>
            <a:r>
              <a:rPr lang="en-US" sz="2600" b="1">
                <a:solidFill>
                  <a:schemeClr val="dk1"/>
                </a:solidFill>
              </a:rPr>
              <a:t>3</a:t>
            </a:r>
            <a:endParaRPr/>
          </a:p>
        </p:txBody>
      </p:sp>
      <p:sp>
        <p:nvSpPr>
          <p:cNvPr id="282" name="Google Shape;282;g3aec51c1436_0_448"/>
          <p:cNvSpPr txBox="1"/>
          <p:nvPr>
            <p:ph type="body" idx="1"/>
          </p:nvPr>
        </p:nvSpPr>
        <p:spPr>
          <a:xfrm>
            <a:off x="124000" y="4468050"/>
            <a:ext cx="653700" cy="909300"/>
          </a:xfrm>
          <a:prstGeom prst="rect">
            <a:avLst/>
          </a:prstGeom>
          <a:noFill/>
          <a:ln w="28575" cap="flat" cmpd="sng">
            <a:solidFill>
              <a:srgbClr val="DE0A9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1000"/>
              </a:spcBef>
              <a:spcAft>
                <a:spcPts val="0"/>
              </a:spcAft>
              <a:buNone/>
            </a:pPr>
            <a:r>
              <a:rPr lang="en-US" sz="2600" b="1">
                <a:solidFill>
                  <a:schemeClr val="dk1"/>
                </a:solidFill>
              </a:rPr>
              <a:t>4</a:t>
            </a:r>
            <a:endParaRPr sz="2000">
              <a:solidFill>
                <a:schemeClr val="dk1"/>
              </a:solidFill>
            </a:endParaRPr>
          </a:p>
        </p:txBody>
      </p:sp>
      <p:sp>
        <p:nvSpPr>
          <p:cNvPr id="283" name="Google Shape;283;g3aec51c1436_0_448"/>
          <p:cNvSpPr txBox="1"/>
          <p:nvPr/>
        </p:nvSpPr>
        <p:spPr>
          <a:xfrm>
            <a:off x="123850" y="5628375"/>
            <a:ext cx="11918400" cy="1153500"/>
          </a:xfrm>
          <a:prstGeom prst="rect">
            <a:avLst/>
          </a:prstGeom>
          <a:solidFill>
            <a:srgbClr val="DFD5F8"/>
          </a:solid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None/>
            </a:pPr>
            <a:r>
              <a:rPr lang="en-US" sz="2000" b="1">
                <a:solidFill>
                  <a:schemeClr val="dk1"/>
                </a:solidFill>
              </a:rPr>
              <a:t>Θυμηθείτε! </a:t>
            </a:r>
            <a:endParaRPr sz="2000" b="1">
              <a:solidFill>
                <a:schemeClr val="dk1"/>
              </a:solidFill>
            </a:endParaRPr>
          </a:p>
          <a:p>
            <a:pPr marL="0" lvl="0" indent="0" algn="ctr" rtl="0">
              <a:lnSpc>
                <a:spcPct val="90000"/>
              </a:lnSpc>
              <a:spcBef>
                <a:spcPts val="1000"/>
              </a:spcBef>
              <a:spcAft>
                <a:spcPts val="0"/>
              </a:spcAft>
              <a:buNone/>
            </a:pPr>
            <a:r>
              <a:rPr lang="en-US" sz="2000">
                <a:solidFill>
                  <a:schemeClr val="dk1"/>
                </a:solidFill>
              </a:rPr>
              <a:t>Δεν διεξάγετε ακαδημαϊκή έρευνα, αλλά αντίθετα, συλλέγετε πληροφορίες για να βελτιώσετε το σχολικό σας περιβάλλον. Κρατήστε το απλό, εστιάστε στα πρακτικά αποτελέσματα.</a:t>
            </a:r>
            <a:endParaRPr sz="20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3aec51c1436_0_463"/>
          <p:cNvSpPr txBox="1"/>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289" name="Google Shape;289;g3aec51c1436_0_463"/>
          <p:cNvSpPr txBox="1"/>
          <p:nvPr>
            <p:ph type="body" idx="1"/>
          </p:nvPr>
        </p:nvSpPr>
        <p:spPr>
          <a:xfrm>
            <a:off x="97975" y="3189900"/>
            <a:ext cx="11944200" cy="358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3000" i="1"/>
              <a:t>Ποιο ήταν το πιο εκπληκτικό ή σημαντικό πράγμα που ανακαλύψατε σχετικά με την ψηφιακή ευημερία του σχολείου σας, χρησιμοποιώντας τόσο την έρευνα όσο και τις συζητήσεις των ομάδων εστίασης;</a:t>
            </a:r>
            <a:endParaRPr sz="3000" i="1"/>
          </a:p>
          <a:p>
            <a:pPr marL="0" lvl="0" indent="0" algn="ctr" rtl="0">
              <a:lnSpc>
                <a:spcPct val="90000"/>
              </a:lnSpc>
              <a:spcBef>
                <a:spcPts val="0"/>
              </a:spcBef>
              <a:spcAft>
                <a:spcPts val="0"/>
              </a:spcAft>
              <a:buNone/>
            </a:pPr>
            <a:r>
              <a:t/>
            </a:r>
            <a:endParaRPr sz="3000" i="1"/>
          </a:p>
          <a:p>
            <a:pPr marL="0" lvl="0" indent="0" algn="l" rtl="0">
              <a:lnSpc>
                <a:spcPct val="90000"/>
              </a:lnSpc>
              <a:spcBef>
                <a:spcPts val="0"/>
              </a:spcBef>
              <a:spcAft>
                <a:spcPts val="0"/>
              </a:spcAft>
              <a:buClr>
                <a:schemeClr val="dk1"/>
              </a:buClr>
              <a:buSzPts val="1800"/>
              <a:buNone/>
            </a:pPr>
            <a:r>
              <a:t/>
            </a:r>
            <a:endParaRPr/>
          </a:p>
        </p:txBody>
      </p:sp>
      <p:pic>
        <p:nvPicPr>
          <p:cNvPr id="290" name="Google Shape;290;g3aec51c1436_0_463" title="images.jpg"/>
          <p:cNvPicPr preferRelativeResize="0"/>
          <p:nvPr/>
        </p:nvPicPr>
        <p:blipFill>
          <a:blip r:embed="rId3">
            <a:alphaModFix/>
          </a:blip>
          <a:stretch>
            <a:fillRect/>
          </a:stretch>
        </p:blipFill>
        <p:spPr>
          <a:xfrm>
            <a:off x="4857750" y="981471"/>
            <a:ext cx="2476500" cy="1847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3aec51c1436_0_477"/>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Σχέδιο δράσης για εκπαιδευτικούς</a:t>
            </a:r>
            <a:endParaRPr/>
          </a:p>
        </p:txBody>
      </p:sp>
      <p:pic>
        <p:nvPicPr>
          <p:cNvPr id="297" name="Google Shape;297;g3aec51c1436_0_477">
            <a:hlinkClick r:id="rId3"/>
          </p:cNvPr>
          <p:cNvPicPr preferRelativeResize="0"/>
          <p:nvPr/>
        </p:nvPicPr>
        <p:blipFill>
          <a:blip r:embed="rId4">
            <a:alphaModFix/>
          </a:blip>
          <a:stretch>
            <a:fillRect/>
          </a:stretch>
        </p:blipFill>
        <p:spPr>
          <a:xfrm>
            <a:off x="1960662" y="949849"/>
            <a:ext cx="8219126" cy="5301825"/>
          </a:xfrm>
          <a:prstGeom prst="rect">
            <a:avLst/>
          </a:prstGeom>
          <a:noFill/>
          <a:ln>
            <a:noFill/>
          </a:ln>
        </p:spPr>
      </p:pic>
      <p:sp>
        <p:nvSpPr>
          <p:cNvPr id="298" name="Google Shape;298;g3aec51c1436_0_477"/>
          <p:cNvSpPr txBox="1"/>
          <p:nvPr/>
        </p:nvSpPr>
        <p:spPr>
          <a:xfrm>
            <a:off x="3815700" y="6292225"/>
            <a:ext cx="4560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a:solidFill>
                  <a:schemeClr val="hlink"/>
                </a:solidFill>
                <a:hlinkClick r:id="rId5"/>
              </a:rPr>
              <a:t>https://www.youtube.com/watch?v=rvIsqa3l7Ew</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3aec51c1436_0_469"/>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2.3 </a:t>
            </a:r>
            <a:r>
              <a:rPr lang="en-US"/>
              <a:t>Συντονισμένη ανάπτυξη σχεδίων δράσης για μαθητές και προσωπικό</a:t>
            </a:r>
            <a:endParaRPr/>
          </a:p>
        </p:txBody>
      </p:sp>
      <p:sp>
        <p:nvSpPr>
          <p:cNvPr id="305" name="Google Shape;305;g3aec51c1436_0_469"/>
          <p:cNvSpPr txBox="1"/>
          <p:nvPr>
            <p:ph type="body" idx="1"/>
          </p:nvPr>
        </p:nvSpPr>
        <p:spPr>
          <a:xfrm>
            <a:off x="97975" y="1462677"/>
            <a:ext cx="5910900" cy="43176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en-US"/>
              <a:t>Ένα σχέδιο δράσης είναι ένα λεπτομερές έγγραφο που </a:t>
            </a:r>
            <a:r>
              <a:rPr lang="en-US" b="1">
                <a:solidFill>
                  <a:srgbClr val="DE0A9D"/>
                </a:solidFill>
              </a:rPr>
              <a:t>καθορίζει με ακρίβεια τι θα γίνει, από ποιον, πότε και πώς θα μετρηθεί η επιτυχία</a:t>
            </a:r>
            <a:r>
              <a:rPr lang="en-US"/>
              <a:t>. Για την ψηφιακή ευημερία, δημιουργεί δομημένες προσεγγίσεις που βοηθούν τους μαθητές να αναπτύξουν υγιείς συνήθειες στη χρήση της τεχνολογίας, μεγιστοποιώντας παράλληλα τα οφέλη της μάθησης. </a:t>
            </a:r>
            <a:endParaRPr/>
          </a:p>
          <a:p>
            <a:pPr marL="0" lvl="0" indent="0" algn="l" rtl="0">
              <a:spcBef>
                <a:spcPts val="1000"/>
              </a:spcBef>
              <a:spcAft>
                <a:spcPts val="0"/>
              </a:spcAft>
              <a:buNone/>
            </a:pPr>
            <a:r>
              <a:rPr lang="en-US"/>
              <a:t>Σε αντίθεση με τις γενικές πολιτικές, τα σχέδια δράσης περιλαμβάνουν </a:t>
            </a:r>
            <a:r>
              <a:rPr lang="en-US" b="1">
                <a:solidFill>
                  <a:srgbClr val="DE0A9D"/>
                </a:solidFill>
              </a:rPr>
              <a:t>συγκεκριμένες εργασίες, προθεσμίες, ανατεθείσες ευθύνες και μετρήσιμα αποτελέσματα </a:t>
            </a:r>
            <a:r>
              <a:rPr lang="en-US"/>
              <a:t>που το προσωπικό και οι μαθητές υλοποιούν από κοινού.</a:t>
            </a:r>
            <a:endParaRPr/>
          </a:p>
        </p:txBody>
      </p:sp>
      <p:sp>
        <p:nvSpPr>
          <p:cNvPr id="306" name="Google Shape;306;g3aec51c1436_0_469"/>
          <p:cNvSpPr txBox="1"/>
          <p:nvPr>
            <p:ph type="body" idx="2"/>
          </p:nvPr>
        </p:nvSpPr>
        <p:spPr>
          <a:xfrm>
            <a:off x="6131375" y="1462677"/>
            <a:ext cx="5910900" cy="4317600"/>
          </a:xfrm>
          <a:prstGeom prst="rect">
            <a:avLst/>
          </a:prstGeom>
          <a:solidFill>
            <a:srgbClr val="D3E3FD"/>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1000"/>
              </a:spcBef>
              <a:spcAft>
                <a:spcPts val="0"/>
              </a:spcAft>
              <a:buNone/>
            </a:pPr>
            <a:r>
              <a:rPr lang="en-US" sz="1600"/>
              <a:t>Το Jurupa Unified School District στην Καλιφόρνια ξεκίνησε το 2015 την πρωτοβουλία Digital Gateway Initiative, παρέχοντας Chromebooks σε όλους τους μαθητές από το νηπιαγωγείο έως την 12η τάξη. </a:t>
            </a:r>
            <a:endParaRPr sz="1600"/>
          </a:p>
          <a:p>
            <a:pPr marL="0" lvl="0" indent="0" algn="l" rtl="0">
              <a:spcBef>
                <a:spcPts val="1000"/>
              </a:spcBef>
              <a:spcAft>
                <a:spcPts val="0"/>
              </a:spcAft>
              <a:buNone/>
            </a:pPr>
            <a:r>
              <a:rPr lang="en-US" sz="1600"/>
              <a:t>Αντί να επικεντρωθεί αποκλειστικά στην πρόσβαση στην τεχνολογία, η περιφέρεια ενσωμάτωσε ολοκληρωμένη εκπαίδευση ψηφιακής ιθαγένειας παράλληλα με την εγκατάσταση των συσκευών. Οι μαθητές και οι οικογένειές τους έχουν την κυριότητα των συσκευών όλο το χρόνο, επεκτείνοντας τις ευκαιρίες μάθησης πέρα από το σχολείο, ενώ παράλληλα αναπτύσσουν υπεύθυνες τεχνολογικές συνήθειες. Αυτή η συντονισμένη προσέγγιση δείχνει πώς οι πρωτοβουλίες για τις συσκευές και η εκπαίδευση για την ψηφιακή ευημερία μπορούν να εφαρμοστούν από κοινού από την αρχή.</a:t>
            </a:r>
            <a:endParaRPr sz="1600"/>
          </a:p>
          <a:p>
            <a:pPr marL="0" lvl="0" indent="0" algn="l" rtl="0">
              <a:spcBef>
                <a:spcPts val="1000"/>
              </a:spcBef>
              <a:spcAft>
                <a:spcPts val="0"/>
              </a:spcAft>
              <a:buNone/>
            </a:pPr>
            <a:r>
              <a:rPr lang="en-US" sz="1600"/>
              <a:t>(</a:t>
            </a:r>
            <a:r>
              <a:rPr lang="en-US" sz="1600" u="sng">
                <a:solidFill>
                  <a:schemeClr val="hlink"/>
                </a:solidFill>
                <a:hlinkClick r:id="rId3"/>
              </a:rPr>
              <a:t>https://www.commonsense.org/education/case-studies</a:t>
            </a:r>
            <a:r>
              <a:rPr lang="en-US" sz="1600"/>
              <a:t>)</a:t>
            </a: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3aec51c1436_0_490"/>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Βήματα υλοποίησης</a:t>
            </a:r>
            <a:endParaRPr/>
          </a:p>
        </p:txBody>
      </p:sp>
      <p:sp>
        <p:nvSpPr>
          <p:cNvPr id="313" name="Google Shape;313;g3aec51c1436_0_490"/>
          <p:cNvSpPr txBox="1"/>
          <p:nvPr>
            <p:ph type="body" idx="1"/>
          </p:nvPr>
        </p:nvSpPr>
        <p:spPr>
          <a:xfrm>
            <a:off x="97975" y="1818025"/>
            <a:ext cx="5910900" cy="4958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solidFill>
                  <a:srgbClr val="DE0A9D"/>
                </a:solidFill>
              </a:rPr>
              <a:t>Βήμα 1</a:t>
            </a:r>
            <a:endParaRPr b="1">
              <a:solidFill>
                <a:srgbClr val="DE0A9D"/>
              </a:solidFill>
            </a:endParaRPr>
          </a:p>
          <a:p>
            <a:pPr marL="0" lvl="0" indent="0" algn="l" rtl="0">
              <a:spcBef>
                <a:spcPts val="1000"/>
              </a:spcBef>
              <a:spcAft>
                <a:spcPts val="0"/>
              </a:spcAft>
              <a:buNone/>
            </a:pPr>
            <a:r>
              <a:rPr lang="en-US" b="1">
                <a:solidFill>
                  <a:srgbClr val="DE0A9D"/>
                </a:solidFill>
              </a:rPr>
              <a:t>Ενσωμάτωση της ψηφιακής ιθαγένειας στα υπάρχοντα μαθήματα</a:t>
            </a:r>
            <a:endParaRPr b="1">
              <a:solidFill>
                <a:srgbClr val="DE0A9D"/>
              </a:solidFill>
            </a:endParaRPr>
          </a:p>
          <a:p>
            <a:pPr marL="0" lvl="0" indent="0" algn="l" rtl="0">
              <a:spcBef>
                <a:spcPts val="1000"/>
              </a:spcBef>
              <a:spcAft>
                <a:spcPts val="0"/>
              </a:spcAft>
              <a:buNone/>
            </a:pPr>
            <a:r>
              <a:t/>
            </a:r>
            <a:endParaRPr/>
          </a:p>
          <a:p>
            <a:pPr marL="0" lvl="0" indent="0" algn="l" rtl="0">
              <a:spcBef>
                <a:spcPts val="1000"/>
              </a:spcBef>
              <a:spcAft>
                <a:spcPts val="0"/>
              </a:spcAft>
              <a:buNone/>
            </a:pPr>
            <a:r>
              <a:rPr lang="en-US"/>
              <a:t>Μην δημιουργείτε ξεχωριστό μάθημα «ψηφιακής ιθαγένειας». Αντ' αυτού, βρείτε φυσικές συνδέσεις με αυτά που ήδη διδάσκετε. Ακολουθούν μερικά παραδείγματα: Ένα μάθημα ιστορίας για την προπαγάνδα είναι ένα τέλειο σημείο εκκίνησης για να συζητήσετε την παραπληροφόρηση στο διαδίκτυο. </a:t>
            </a:r>
            <a:endParaRPr/>
          </a:p>
          <a:p>
            <a:pPr marL="457200" lvl="0" indent="-342900" algn="l" rtl="0">
              <a:spcBef>
                <a:spcPts val="1000"/>
              </a:spcBef>
              <a:spcAft>
                <a:spcPts val="0"/>
              </a:spcAft>
              <a:buSzPts val="1800"/>
              <a:buChar char="●"/>
            </a:pPr>
            <a:r>
              <a:rPr lang="en-US"/>
              <a:t>Μια ενότητα αγγλικών για την αφήγηση μπορεί να περιλαμβάνει την έννοια του «ψηφιακού αποτυπώματος» ως την ιστορία που αφηγούμαστε για τον εαυτό μας στο διαδίκτυο. </a:t>
            </a:r>
            <a:endParaRPr/>
          </a:p>
          <a:p>
            <a:pPr marL="457200" lvl="0" indent="-342900" algn="l" rtl="0">
              <a:spcBef>
                <a:spcPts val="0"/>
              </a:spcBef>
              <a:spcAft>
                <a:spcPts val="0"/>
              </a:spcAft>
              <a:buSzPts val="1800"/>
              <a:buChar char="●"/>
            </a:pPr>
            <a:r>
              <a:rPr lang="en-US"/>
              <a:t>Ένα μάθημα υγείας για τις σχέσεις πρέπει να περιλαμβάνει συζητήσεις σχετικά με τον εκφοβισμό στο διαδίκτυο και την ψηφιακή επικοινωνία. Αυτό κάνει τα μαθήματα πιο συναφή και αποτελεσματικά.</a:t>
            </a:r>
            <a:endParaRPr/>
          </a:p>
          <a:p>
            <a:pPr marL="0" lvl="0" indent="0" algn="l" rtl="0">
              <a:spcBef>
                <a:spcPts val="1000"/>
              </a:spcBef>
              <a:spcAft>
                <a:spcPts val="0"/>
              </a:spcAft>
              <a:buNone/>
            </a:pPr>
            <a:r>
              <a:t/>
            </a:r>
            <a:endParaRPr/>
          </a:p>
        </p:txBody>
      </p:sp>
      <p:sp>
        <p:nvSpPr>
          <p:cNvPr id="314" name="Google Shape;314;g3aec51c1436_0_490"/>
          <p:cNvSpPr txBox="1"/>
          <p:nvPr>
            <p:ph type="body" idx="2"/>
          </p:nvPr>
        </p:nvSpPr>
        <p:spPr>
          <a:xfrm>
            <a:off x="6131376" y="1818025"/>
            <a:ext cx="5910900" cy="4958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solidFill>
                  <a:srgbClr val="DE0A9D"/>
                </a:solidFill>
              </a:rPr>
              <a:t>Βήμα 2</a:t>
            </a:r>
            <a:endParaRPr b="1">
              <a:solidFill>
                <a:srgbClr val="DE0A9D"/>
              </a:solidFill>
            </a:endParaRPr>
          </a:p>
          <a:p>
            <a:pPr marL="0" lvl="0" indent="0" algn="l" rtl="0">
              <a:spcBef>
                <a:spcPts val="1000"/>
              </a:spcBef>
              <a:spcAft>
                <a:spcPts val="0"/>
              </a:spcAft>
              <a:buNone/>
            </a:pPr>
            <a:r>
              <a:rPr lang="en-US" b="1">
                <a:solidFill>
                  <a:srgbClr val="DE0A9D"/>
                </a:solidFill>
              </a:rPr>
              <a:t>Χρησιμοποιήστε σενάρια από τον πραγματικό κόσμο για να διδάξετε την ηθική λήψη αποφάσεων</a:t>
            </a:r>
            <a:endParaRPr b="1">
              <a:solidFill>
                <a:srgbClr val="DE0A9D"/>
              </a:solidFill>
            </a:endParaRPr>
          </a:p>
          <a:p>
            <a:pPr marL="0" lvl="0" indent="0" algn="l" rtl="0">
              <a:spcBef>
                <a:spcPts val="1000"/>
              </a:spcBef>
              <a:spcAft>
                <a:spcPts val="0"/>
              </a:spcAft>
              <a:buNone/>
            </a:pPr>
            <a:r>
              <a:t/>
            </a:r>
            <a:endParaRPr/>
          </a:p>
          <a:p>
            <a:pPr marL="0" lvl="0" indent="0" algn="l" rtl="0">
              <a:spcBef>
                <a:spcPts val="1000"/>
              </a:spcBef>
              <a:spcAft>
                <a:spcPts val="0"/>
              </a:spcAft>
              <a:buNone/>
            </a:pPr>
            <a:r>
              <a:rPr lang="en-US"/>
              <a:t>Προχωρήστε πέρα από τους αφηρημένους κανόνες. Χρησιμοποιήστε τρέχοντα γεγονότα, ειδήσεις σχετικά με παραβιάσεις δεδομένων ή (ανώνυμα) παραδείγματα επιτυχιών και αποτυχιών στα δημόσια μέσα κοινωνικής δικτύωσης. Παρουσιάστε στους μαθητές ηθικά διλήμματα: </a:t>
            </a:r>
            <a:endParaRPr/>
          </a:p>
          <a:p>
            <a:pPr marL="457200" lvl="0" indent="-342900" algn="l" rtl="0">
              <a:spcBef>
                <a:spcPts val="1000"/>
              </a:spcBef>
              <a:spcAft>
                <a:spcPts val="0"/>
              </a:spcAft>
              <a:buSzPts val="1800"/>
              <a:buChar char="●"/>
            </a:pPr>
            <a:r>
              <a:rPr lang="en-US" i="1"/>
              <a:t>«Τι θα κάνατε αν ένας φίλος σας ζητούσε να μοιραστείτε μια ντροπιαστική φωτογραφία κάποιου άλλου;» </a:t>
            </a:r>
            <a:endParaRPr i="1"/>
          </a:p>
          <a:p>
            <a:pPr marL="457200" lvl="0" indent="-342900" algn="l" rtl="0">
              <a:spcBef>
                <a:spcPts val="0"/>
              </a:spcBef>
              <a:spcAft>
                <a:spcPts val="0"/>
              </a:spcAft>
              <a:buSzPts val="1800"/>
              <a:buChar char="●"/>
            </a:pPr>
            <a:r>
              <a:rPr lang="en-US" i="1"/>
              <a:t>«Πώς ξέρεις αν μια ιστορία που έχει γίνει viral είναι αληθινή;» </a:t>
            </a:r>
            <a:endParaRPr i="1"/>
          </a:p>
          <a:p>
            <a:pPr marL="0" lvl="0" indent="0" algn="l" rtl="0">
              <a:spcBef>
                <a:spcPts val="1000"/>
              </a:spcBef>
              <a:spcAft>
                <a:spcPts val="0"/>
              </a:spcAft>
              <a:buNone/>
            </a:pPr>
            <a:r>
              <a:rPr lang="en-US"/>
              <a:t>Διευκολύνετε τις συζητήσεις και τους διαλόγους, επιτρέποντας στους μαθητές να σκεφτούν κριτικά καταστάσεις που είναι πιθανό να συναντήσουν.</a:t>
            </a:r>
            <a:endParaRPr/>
          </a:p>
        </p:txBody>
      </p:sp>
      <p:sp>
        <p:nvSpPr>
          <p:cNvPr id="315" name="Google Shape;315;g3aec51c1436_0_490"/>
          <p:cNvSpPr txBox="1"/>
          <p:nvPr>
            <p:ph type="body" idx="3"/>
          </p:nvPr>
        </p:nvSpPr>
        <p:spPr>
          <a:xfrm>
            <a:off x="97975" y="854676"/>
            <a:ext cx="11944500" cy="715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sz="2200"/>
              <a:t>Ακολουθούν πρακτικά βήματα που μπορείτε να ακολουθήσετε για να εφαρμόσετε τη στρατηγική «Η ψηφιακή ιθαγένεια ως βασική δεξιότητα» στο σχολείο και στην τάξη σας.</a:t>
            </a:r>
            <a:endParaRPr sz="2200"/>
          </a:p>
        </p:txBody>
      </p:sp>
      <p:cxnSp>
        <p:nvCxnSpPr>
          <p:cNvPr id="316" name="Google Shape;316;g3aec51c1436_0_490"/>
          <p:cNvCxnSpPr/>
          <p:nvPr/>
        </p:nvCxnSpPr>
        <p:spPr>
          <a:xfrm>
            <a:off x="6056050" y="1837075"/>
            <a:ext cx="0" cy="458160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3aec51c1436_0_499"/>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Βήματα υλοποίησης</a:t>
            </a:r>
            <a:endParaRPr/>
          </a:p>
        </p:txBody>
      </p:sp>
      <p:sp>
        <p:nvSpPr>
          <p:cNvPr id="323" name="Google Shape;323;g3aec51c1436_0_499"/>
          <p:cNvSpPr txBox="1"/>
          <p:nvPr>
            <p:ph type="body" idx="1"/>
          </p:nvPr>
        </p:nvSpPr>
        <p:spPr>
          <a:xfrm>
            <a:off x="97975" y="1818025"/>
            <a:ext cx="5910900" cy="4958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solidFill>
                  <a:srgbClr val="DE0A9D"/>
                </a:solidFill>
              </a:rPr>
              <a:t>Βήμα 3</a:t>
            </a:r>
            <a:endParaRPr b="1">
              <a:solidFill>
                <a:srgbClr val="DE0A9D"/>
              </a:solidFill>
            </a:endParaRPr>
          </a:p>
          <a:p>
            <a:pPr marL="0" lvl="0" indent="0" algn="l" rtl="0">
              <a:spcBef>
                <a:spcPts val="1000"/>
              </a:spcBef>
              <a:spcAft>
                <a:spcPts val="0"/>
              </a:spcAft>
              <a:buNone/>
            </a:pPr>
            <a:r>
              <a:rPr lang="en-US" b="1">
                <a:solidFill>
                  <a:srgbClr val="DE0A9D"/>
                </a:solidFill>
              </a:rPr>
              <a:t>Ενδυναμώστε τους μαθητές ως ψηφιακούς ηγέτες</a:t>
            </a:r>
            <a:endParaRPr b="1">
              <a:solidFill>
                <a:srgbClr val="DE0A9D"/>
              </a:solidFill>
            </a:endParaRPr>
          </a:p>
          <a:p>
            <a:pPr marL="0" lvl="0" indent="0" algn="l" rtl="0">
              <a:spcBef>
                <a:spcPts val="1000"/>
              </a:spcBef>
              <a:spcAft>
                <a:spcPts val="0"/>
              </a:spcAft>
              <a:buNone/>
            </a:pPr>
            <a:r>
              <a:t/>
            </a:r>
            <a:endParaRPr/>
          </a:p>
          <a:p>
            <a:pPr marL="0" lvl="0" indent="0" algn="l" rtl="0">
              <a:spcBef>
                <a:spcPts val="1000"/>
              </a:spcBef>
              <a:spcAft>
                <a:spcPts val="0"/>
              </a:spcAft>
              <a:buNone/>
            </a:pPr>
            <a:r>
              <a:rPr lang="en-US"/>
              <a:t>Ενδυναμώστε τους μαθητές ώστε να γίνουν δάσκαλοι και ηγέτες. Ζητήστε τους να δημιουργήσουν αφίσες, βίντεο ή podcast με συμβουλές για την ψηφιακή ευεξία. Δημιουργήστε μια «ομάδα τεχνολογικής ηγεσίας» από μαθητές που θα καθοδηγεί τους νεότερους συμμαθητές τους, θα κάνει παρουσιάσεις σε συνελεύσεις και θα συμβάλλει στη διαμόρφωση των τεχνολογικών πολιτικών του σχολείου. </a:t>
            </a:r>
            <a:endParaRPr/>
          </a:p>
          <a:p>
            <a:pPr marL="0" lvl="0" indent="0" algn="l" rtl="0">
              <a:spcBef>
                <a:spcPts val="1000"/>
              </a:spcBef>
              <a:spcAft>
                <a:spcPts val="0"/>
              </a:spcAft>
              <a:buNone/>
            </a:pPr>
            <a:r>
              <a:rPr lang="en-US"/>
              <a:t>Όταν οι μαθητές διδάσκουν τις έννοιες, τις εσωτερικεύουν πιο βαθιά και τα μηνύματά τους είναι συχνά πιο αποτελεσματικά και πιο κατανοητά από αυτά των ενηλίκων.</a:t>
            </a:r>
            <a:endParaRPr/>
          </a:p>
          <a:p>
            <a:pPr marL="0" lvl="0" indent="0" algn="l" rtl="0">
              <a:spcBef>
                <a:spcPts val="1000"/>
              </a:spcBef>
              <a:spcAft>
                <a:spcPts val="0"/>
              </a:spcAft>
              <a:buNone/>
            </a:pPr>
            <a:r>
              <a:t/>
            </a:r>
            <a:endParaRPr/>
          </a:p>
        </p:txBody>
      </p:sp>
      <p:sp>
        <p:nvSpPr>
          <p:cNvPr id="324" name="Google Shape;324;g3aec51c1436_0_499"/>
          <p:cNvSpPr txBox="1"/>
          <p:nvPr>
            <p:ph type="body" idx="2"/>
          </p:nvPr>
        </p:nvSpPr>
        <p:spPr>
          <a:xfrm>
            <a:off x="6131376" y="1818025"/>
            <a:ext cx="5910900" cy="4958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solidFill>
                  <a:srgbClr val="DE0A9D"/>
                </a:solidFill>
              </a:rPr>
              <a:t>Βήμα</a:t>
            </a:r>
            <a:endParaRPr b="1">
              <a:solidFill>
                <a:srgbClr val="DE0A9D"/>
              </a:solidFill>
            </a:endParaRPr>
          </a:p>
          <a:p>
            <a:pPr marL="0" lvl="0" indent="0" algn="l" rtl="0">
              <a:spcBef>
                <a:spcPts val="1000"/>
              </a:spcBef>
              <a:spcAft>
                <a:spcPts val="0"/>
              </a:spcAft>
              <a:buNone/>
            </a:pPr>
            <a:r>
              <a:rPr lang="en-US" b="1">
                <a:solidFill>
                  <a:srgbClr val="DE0A9D"/>
                </a:solidFill>
              </a:rPr>
              <a:t>Δείξτε οι ίδιοι υπεύθυνη ψηφιακή συμπεριφορά </a:t>
            </a:r>
            <a:endParaRPr b="1">
              <a:solidFill>
                <a:srgbClr val="DE0A9D"/>
              </a:solidFill>
            </a:endParaRPr>
          </a:p>
          <a:p>
            <a:pPr marL="0" lvl="0" indent="0" algn="l" rtl="0">
              <a:spcBef>
                <a:spcPts val="1000"/>
              </a:spcBef>
              <a:spcAft>
                <a:spcPts val="0"/>
              </a:spcAft>
              <a:buNone/>
            </a:pPr>
            <a:r>
              <a:t/>
            </a:r>
            <a:endParaRPr/>
          </a:p>
          <a:p>
            <a:pPr marL="0" lvl="0" indent="0" algn="l" rtl="0">
              <a:spcBef>
                <a:spcPts val="1000"/>
              </a:spcBef>
              <a:spcAft>
                <a:spcPts val="0"/>
              </a:spcAft>
              <a:buNone/>
            </a:pPr>
            <a:r>
              <a:rPr lang="en-US"/>
              <a:t>Οι ενέργειές σας είναι το πιο ισχυρό εργαλείο διδασκαλίας. Γίνετε πρότυπο ψηφιακής ευεξίας. Αυτό σημαίνει να είστε πλήρως παρών, απομακρύνοντας τη δική σας συσκευή κατά τη διάρκεια του μαθήματος, εξηγώντας πώς επαληθεύετε τις πληροφορίες που βρίσκετε στο διαδίκτυο και συζητώντας τις δικές σας επιλογές στα μέσα κοινωνικής δικτύωσης (π.χ. «Δεν μοιράζομαι αυτό το άρθρο επειδή δεν έχω ελέγξει ακόμα την πηγή»). </a:t>
            </a:r>
            <a:endParaRPr/>
          </a:p>
        </p:txBody>
      </p:sp>
      <p:sp>
        <p:nvSpPr>
          <p:cNvPr id="325" name="Google Shape;325;g3aec51c1436_0_499"/>
          <p:cNvSpPr txBox="1"/>
          <p:nvPr>
            <p:ph type="body" idx="3"/>
          </p:nvPr>
        </p:nvSpPr>
        <p:spPr>
          <a:xfrm>
            <a:off x="97975" y="854676"/>
            <a:ext cx="11944500" cy="715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sz="2200"/>
              <a:t>Ακολουθούν πρακτικά βήματα που μπορείτε να ακολουθήσετε για να εφαρμόσετε τη στρατηγική «Η ψηφιακή ιθαγένεια ως βασική δεξιότητα» στο σχολείο και στην τάξη σας.</a:t>
            </a:r>
            <a:endParaRPr sz="2200"/>
          </a:p>
        </p:txBody>
      </p:sp>
      <p:cxnSp>
        <p:nvCxnSpPr>
          <p:cNvPr id="326" name="Google Shape;326;g3aec51c1436_0_499"/>
          <p:cNvCxnSpPr/>
          <p:nvPr/>
        </p:nvCxnSpPr>
        <p:spPr>
          <a:xfrm>
            <a:off x="6056050" y="1837075"/>
            <a:ext cx="0" cy="458160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
          <p:cNvSpPr txBox="1"/>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a:t>Εισαγωγή</a:t>
            </a:r>
            <a:endParaRPr/>
          </a:p>
        </p:txBody>
      </p:sp>
      <p:sp>
        <p:nvSpPr>
          <p:cNvPr id="78" name="Google Shape;78;p3"/>
          <p:cNvSpPr txBox="1"/>
          <p:nvPr>
            <p:ph type="body" idx="1"/>
          </p:nvPr>
        </p:nvSpPr>
        <p:spPr>
          <a:xfrm>
            <a:off x="97975" y="2229498"/>
            <a:ext cx="11944500" cy="1807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US" sz="2400"/>
              <a:t>Σε αυτό το μάθημα θα μάθετε να διαμορφώνετε μια κοινή όραση, να σχεδιάζετε συντονισμένα σχέδια δράσης και να εμπλέκετε τις οικογένειες και τις κοινότητες με ουσιαστικούς τρόπους. Στο τέλος, θα είστε έτοιμοι να ηγηθείτε πρωτοβουλιών που θα κάνουν τη ψηφιακή ευημερία βιώσιμη, εξασφαλίζοντας ισορροπία, ασφάλεια και θετικές πρακτικές σε όλο το σχολικό περιβάλλον.</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3aec51c1436_0_509"/>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Διαδικασία δημιουργίας σχεδίου δράσης βήμα προς βήμα</a:t>
            </a:r>
            <a:endParaRPr/>
          </a:p>
        </p:txBody>
      </p:sp>
      <p:sp>
        <p:nvSpPr>
          <p:cNvPr id="333" name="Google Shape;333;g3aec51c1436_0_509"/>
          <p:cNvSpPr txBox="1"/>
          <p:nvPr>
            <p:ph type="body" idx="1"/>
          </p:nvPr>
        </p:nvSpPr>
        <p:spPr>
          <a:xfrm>
            <a:off x="97975" y="1863750"/>
            <a:ext cx="11778000" cy="4267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solidFill>
                  <a:srgbClr val="DE0A9D"/>
                </a:solidFill>
              </a:rPr>
              <a:t>Βήμα 1: Μετατροπή των ευρημάτων της έρευνας σε κοινή κατανόηση</a:t>
            </a:r>
            <a:endParaRPr b="1">
              <a:solidFill>
                <a:srgbClr val="DE0A9D"/>
              </a:solidFill>
            </a:endParaRPr>
          </a:p>
          <a:p>
            <a:pPr marL="0" lvl="0" indent="0" algn="l" rtl="0">
              <a:spcBef>
                <a:spcPts val="1000"/>
              </a:spcBef>
              <a:spcAft>
                <a:spcPts val="0"/>
              </a:spcAft>
              <a:buNone/>
            </a:pPr>
            <a:r>
              <a:rPr lang="en-US"/>
              <a:t>Τώρα που έχετε συλλέξει πολύτιμα δεδομένα σχετικά με το ψηφιακό περιβάλλον της σχολής σας, το πρώτο κρίσιμο βήμα είναι να μεταφέρετε αυτά τα ευρήματα στους μαθητές σας. Αυτό το βήμα </a:t>
            </a:r>
            <a:r>
              <a:rPr lang="en-US" b="1"/>
              <a:t>μετατρέπει την έρευνα από μια αφηρημένη διοικητική εργασία σε μια κοινή, συνεργατική αποστολή.</a:t>
            </a:r>
            <a:endParaRPr b="1"/>
          </a:p>
          <a:p>
            <a:pPr marL="0" lvl="0" indent="0" algn="l" rtl="0">
              <a:spcBef>
                <a:spcPts val="1000"/>
              </a:spcBef>
              <a:spcAft>
                <a:spcPts val="0"/>
              </a:spcAft>
              <a:buNone/>
            </a:pPr>
            <a:r>
              <a:rPr lang="en-US"/>
              <a:t>Ο στόχος εδώ είναι να μεταβείτε από τη συλλογή δεδομένων της προηγούμενης ενότητας σε μια πρακτική κατανόηση, αναλύοντας συνεργατικά τα αποτελέσματα της έρευνας με τους μαθητές σας, διασφαλίζοντας ότι το επόμενο σχέδιο μαθήματος βασίζεται στις αυθεντικές εμπειρίες και ανάγκες τους.</a:t>
            </a:r>
            <a:endParaRPr/>
          </a:p>
          <a:p>
            <a:pPr marL="0" lvl="0" indent="0" algn="l" rtl="0">
              <a:spcBef>
                <a:spcPts val="1000"/>
              </a:spcBef>
              <a:spcAft>
                <a:spcPts val="0"/>
              </a:spcAft>
              <a:buNone/>
            </a:pPr>
            <a:r>
              <a:t/>
            </a:r>
            <a:endParaRPr/>
          </a:p>
          <a:p>
            <a:pPr marL="0" lvl="0" indent="0" algn="l" rtl="0">
              <a:spcBef>
                <a:spcPts val="1000"/>
              </a:spcBef>
              <a:spcAft>
                <a:spcPts val="0"/>
              </a:spcAft>
              <a:buNone/>
            </a:pPr>
            <a:r>
              <a:rPr lang="en-US" b="1">
                <a:solidFill>
                  <a:srgbClr val="DE0A9D"/>
                </a:solidFill>
              </a:rPr>
              <a:t>Βήμα 2: Δημιουργήστε διαφορετικές ομάδες δράσης με σαφείς ρόλους</a:t>
            </a:r>
            <a:endParaRPr b="1">
              <a:solidFill>
                <a:srgbClr val="DE0A9D"/>
              </a:solidFill>
            </a:endParaRPr>
          </a:p>
          <a:p>
            <a:pPr marL="0" lvl="0" indent="0" algn="l" rtl="0">
              <a:spcBef>
                <a:spcPts val="1000"/>
              </a:spcBef>
              <a:spcAft>
                <a:spcPts val="0"/>
              </a:spcAft>
              <a:buNone/>
            </a:pPr>
            <a:r>
              <a:t/>
            </a:r>
            <a:endParaRPr/>
          </a:p>
          <a:p>
            <a:pPr marL="457200" lvl="0" indent="-342900" algn="l" rtl="0">
              <a:spcBef>
                <a:spcPts val="1000"/>
              </a:spcBef>
              <a:spcAft>
                <a:spcPts val="0"/>
              </a:spcAft>
              <a:buSzPts val="1800"/>
              <a:buChar char="●"/>
            </a:pPr>
            <a:r>
              <a:rPr lang="en-US"/>
              <a:t>Δημιουργήστε ομάδες 6 ατόμων: 2 καθηγητές, 3 μαθητές, 1 μέλος του προσωπικού υποστήριξης (εάν χρειάζεται)</a:t>
            </a:r>
            <a:endParaRPr/>
          </a:p>
          <a:p>
            <a:pPr marL="457200" lvl="0" indent="-342900" algn="l" rtl="0">
              <a:spcBef>
                <a:spcPts val="0"/>
              </a:spcBef>
              <a:spcAft>
                <a:spcPts val="0"/>
              </a:spcAft>
              <a:buSzPts val="1800"/>
              <a:buChar char="●"/>
            </a:pPr>
            <a:r>
              <a:rPr lang="en-US"/>
              <a:t>Διοργανώστε μια συνάντηση για τη σύσταση των ομάδων, προκειμένου να καθορίσετε τις μεθόδους επικοινωνίας και το πρόγραμμα των συναντήσεων</a:t>
            </a:r>
            <a:endParaRPr/>
          </a:p>
          <a:p>
            <a:pPr marL="457200" lvl="0" indent="-342900" algn="l" rtl="0">
              <a:spcBef>
                <a:spcPts val="0"/>
              </a:spcBef>
              <a:spcAft>
                <a:spcPts val="0"/>
              </a:spcAft>
              <a:buSzPts val="1800"/>
              <a:buChar char="●"/>
            </a:pPr>
            <a:r>
              <a:rPr lang="en-US"/>
              <a:t>Αναθέστε ρόλους: Αρχηγός ομάδας (εναλλάσσεται κάθε μήνα), σημειωτής, χρονομέτρης, υπεύθυνος παρακολούθησης προόδου</a:t>
            </a:r>
            <a:endParaRPr/>
          </a:p>
        </p:txBody>
      </p:sp>
      <p:sp>
        <p:nvSpPr>
          <p:cNvPr id="334" name="Google Shape;334;g3aec51c1436_0_509"/>
          <p:cNvSpPr txBox="1"/>
          <p:nvPr>
            <p:ph type="body" idx="3"/>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sz="2200"/>
              <a:t>Αφού συλλέξετε και αναλύσετε τα δεδομένα σας, η επόμενη φάση είναι η μετατροπή των πληροφοριών σε δράση. </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3aec51c1436_0_517"/>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Διαδικασία δημιουργίας σχεδίου δράσης βήμα προς βήμα</a:t>
            </a:r>
            <a:endParaRPr/>
          </a:p>
        </p:txBody>
      </p:sp>
      <p:sp>
        <p:nvSpPr>
          <p:cNvPr id="341" name="Google Shape;341;g3aec51c1436_0_517"/>
          <p:cNvSpPr txBox="1"/>
          <p:nvPr>
            <p:ph type="body" idx="1"/>
          </p:nvPr>
        </p:nvSpPr>
        <p:spPr>
          <a:xfrm>
            <a:off x="97975" y="1040775"/>
            <a:ext cx="11778000" cy="1971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solidFill>
                  <a:srgbClr val="DE0A9D"/>
                </a:solidFill>
              </a:rPr>
              <a:t>Βήμα 3: Καθορισμός στόχων και προτεραιοτήτων με επίκεντρο τον μαθητή</a:t>
            </a:r>
            <a:endParaRPr b="1">
              <a:solidFill>
                <a:srgbClr val="DE0A9D"/>
              </a:solidFill>
            </a:endParaRPr>
          </a:p>
          <a:p>
            <a:pPr marL="0" lvl="0" indent="0" algn="l" rtl="0">
              <a:spcBef>
                <a:spcPts val="1000"/>
              </a:spcBef>
              <a:spcAft>
                <a:spcPts val="0"/>
              </a:spcAft>
              <a:buNone/>
            </a:pPr>
            <a:r>
              <a:rPr lang="en-US"/>
              <a:t>Ο στόχος εδώ είναι να δημιουργηθούν σαφείς στόχοι που βασίζονται στις ανάγκες των μαθητών και όχι μόνο στις προτεραιότητες των εκπαιδευτικών.</a:t>
            </a:r>
            <a:endParaRPr/>
          </a:p>
          <a:p>
            <a:pPr marL="457200" lvl="0" indent="-342900" algn="l" rtl="0">
              <a:spcBef>
                <a:spcPts val="1000"/>
              </a:spcBef>
              <a:spcAft>
                <a:spcPts val="0"/>
              </a:spcAft>
              <a:buSzPts val="1800"/>
              <a:buChar char="●"/>
            </a:pPr>
            <a:r>
              <a:rPr lang="en-US"/>
              <a:t>Ζητήστε από τους μαθητές να καταγράψουν θέματα που τους απασχολούν (π.χ. «υπερβολικός χρόνος μπροστά στην οθόνη», «πίεση από ομαδικές συνομιλίες»).</a:t>
            </a:r>
            <a:endParaRPr/>
          </a:p>
          <a:p>
            <a:pPr marL="457200" lvl="0" indent="-342900" algn="l" rtl="0">
              <a:spcBef>
                <a:spcPts val="0"/>
              </a:spcBef>
              <a:spcAft>
                <a:spcPts val="0"/>
              </a:spcAft>
              <a:buSzPts val="1800"/>
              <a:buChar char="●"/>
            </a:pPr>
            <a:r>
              <a:rPr lang="en-US"/>
              <a:t>Κάθε μέλος τοποθετεί 3 κουκκίδες στις ιδέες που θεωρεί πιο επείγουσες.</a:t>
            </a:r>
            <a:endParaRPr/>
          </a:p>
          <a:p>
            <a:pPr marL="457200" lvl="0" indent="-342900" algn="l" rtl="0">
              <a:spcBef>
                <a:spcPts val="0"/>
              </a:spcBef>
              <a:spcAft>
                <a:spcPts val="0"/>
              </a:spcAft>
              <a:buSzPts val="1800"/>
              <a:buChar char="●"/>
            </a:pPr>
            <a:r>
              <a:rPr lang="en-US"/>
              <a:t>Ενθαρρύνετε τους μαθητές να διατυπώσουν τους στόχους με δικά τους λόγια.</a:t>
            </a:r>
            <a:endParaRPr/>
          </a:p>
          <a:p>
            <a:pPr marL="0" lvl="0" indent="0" algn="l" rtl="0">
              <a:spcBef>
                <a:spcPts val="1000"/>
              </a:spcBef>
              <a:spcAft>
                <a:spcPts val="0"/>
              </a:spcAft>
              <a:buNone/>
            </a:pPr>
            <a:r>
              <a:rPr lang="en-US" b="1" i="1">
                <a:solidFill>
                  <a:schemeClr val="accent1"/>
                </a:solidFill>
              </a:rPr>
              <a:t>Χρησιμοποιήστε το παρακάτω πρότυπο ως οδηγό:</a:t>
            </a:r>
            <a:endParaRPr/>
          </a:p>
          <a:p>
            <a:pPr marL="0" lvl="0" indent="0" algn="l" rtl="0">
              <a:spcBef>
                <a:spcPts val="1000"/>
              </a:spcBef>
              <a:spcAft>
                <a:spcPts val="0"/>
              </a:spcAft>
              <a:buNone/>
            </a:pPr>
            <a:r>
              <a:t/>
            </a:r>
            <a:endParaRPr/>
          </a:p>
        </p:txBody>
      </p:sp>
      <p:graphicFrame>
        <p:nvGraphicFramePr>
          <p:cNvPr id="342" name="Google Shape;342;g3aec51c1436_0_517"/>
          <p:cNvGraphicFramePr/>
          <p:nvPr/>
        </p:nvGraphicFramePr>
        <p:xfrm>
          <a:off x="391025" y="3107625"/>
          <a:ext cx="3000000" cy="3000000"/>
        </p:xfrm>
        <a:graphic>
          <a:graphicData uri="http://schemas.openxmlformats.org/drawingml/2006/table">
            <a:tbl>
              <a:tblPr>
                <a:noFill/>
                <a:tableStyleId>{4B4A22FF-6576-44A2-AF0C-D6C140543B6A}</a:tableStyleId>
              </a:tblPr>
              <a:tblGrid>
                <a:gridCol w="2238375"/>
                <a:gridCol w="2238375"/>
                <a:gridCol w="2238375"/>
                <a:gridCol w="2238375"/>
                <a:gridCol w="2238375"/>
              </a:tblGrid>
              <a:tr h="706750">
                <a:tc>
                  <a:txBody>
                    <a:bodyPr/>
                    <a:lstStyle/>
                    <a:p>
                      <a:pPr marL="0" lvl="0" indent="0" algn="l" rtl="0">
                        <a:spcBef>
                          <a:spcPts val="0"/>
                        </a:spcBef>
                        <a:spcAft>
                          <a:spcPts val="0"/>
                        </a:spcAft>
                        <a:buNone/>
                      </a:pPr>
                      <a:r>
                        <a:rPr lang="en-US" sz="1600" b="1">
                          <a:solidFill>
                            <a:schemeClr val="dk1"/>
                          </a:solidFill>
                        </a:rPr>
                        <a:t>Στόχος</a:t>
                      </a:r>
                      <a:endParaRPr sz="1600" b="1">
                        <a:solidFill>
                          <a:schemeClr val="dk1"/>
                        </a:solidFill>
                      </a:endParaRPr>
                    </a:p>
                  </a:txBody>
                  <a:tcPr marL="68575" marR="68575" marT="0" marB="0">
                    <a:lnL w="6350" cap="flat" cmpd="sng">
                      <a:solidFill>
                        <a:srgbClr val="F6CEEA"/>
                      </a:solidFill>
                      <a:prstDash val="solid"/>
                      <a:round/>
                      <a:headEnd type="none" w="sm" len="sm"/>
                      <a:tailEnd type="none" w="sm" len="sm"/>
                    </a:lnL>
                    <a:lnR w="6350" cap="flat" cmpd="sng">
                      <a:solidFill>
                        <a:srgbClr val="F6CEEA"/>
                      </a:solidFill>
                      <a:prstDash val="solid"/>
                      <a:round/>
                      <a:headEnd type="none" w="sm" len="sm"/>
                      <a:tailEnd type="none" w="sm" len="sm"/>
                    </a:lnR>
                    <a:lnT w="6350" cap="flat" cmpd="sng">
                      <a:solidFill>
                        <a:srgbClr val="F6CEEA"/>
                      </a:solidFill>
                      <a:prstDash val="solid"/>
                      <a:round/>
                      <a:headEnd type="none" w="sm" len="sm"/>
                      <a:tailEnd type="none" w="sm" len="sm"/>
                    </a:lnT>
                    <a:lnB w="19050" cap="flat" cmpd="sng">
                      <a:solidFill>
                        <a:srgbClr val="F6CEEA"/>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US" sz="1600" b="1">
                          <a:solidFill>
                            <a:schemeClr val="dk1"/>
                          </a:solidFill>
                        </a:rPr>
                        <a:t>Γιατί είναι σημαντικό για εμάς;</a:t>
                      </a:r>
                      <a:endParaRPr sz="1600" b="1">
                        <a:solidFill>
                          <a:schemeClr val="dk1"/>
                        </a:solidFill>
                      </a:endParaRPr>
                    </a:p>
                  </a:txBody>
                  <a:tcPr marL="68575" marR="68575" marT="0" marB="0">
                    <a:lnL w="6350" cap="flat" cmpd="sng">
                      <a:solidFill>
                        <a:srgbClr val="F6CEEA"/>
                      </a:solidFill>
                      <a:prstDash val="solid"/>
                      <a:round/>
                      <a:headEnd type="none" w="sm" len="sm"/>
                      <a:tailEnd type="none" w="sm" len="sm"/>
                    </a:lnL>
                    <a:lnR w="6350" cap="flat" cmpd="sng">
                      <a:solidFill>
                        <a:srgbClr val="F6CEEA"/>
                      </a:solidFill>
                      <a:prstDash val="solid"/>
                      <a:round/>
                      <a:headEnd type="none" w="sm" len="sm"/>
                      <a:tailEnd type="none" w="sm" len="sm"/>
                    </a:lnR>
                    <a:lnT w="6350" cap="flat" cmpd="sng">
                      <a:solidFill>
                        <a:srgbClr val="F6CEEA"/>
                      </a:solidFill>
                      <a:prstDash val="solid"/>
                      <a:round/>
                      <a:headEnd type="none" w="sm" len="sm"/>
                      <a:tailEnd type="none" w="sm" len="sm"/>
                    </a:lnT>
                    <a:lnB w="19050" cap="flat" cmpd="sng">
                      <a:solidFill>
                        <a:srgbClr val="F6CEEA"/>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US" sz="1600" b="1">
                          <a:solidFill>
                            <a:schemeClr val="dk1"/>
                          </a:solidFill>
                        </a:rPr>
                        <a:t>Πώς μοιάζει η επιτυχία</a:t>
                      </a:r>
                      <a:endParaRPr sz="1600" b="1">
                        <a:solidFill>
                          <a:schemeClr val="dk1"/>
                        </a:solidFill>
                      </a:endParaRPr>
                    </a:p>
                  </a:txBody>
                  <a:tcPr marL="68575" marR="68575" marT="0" marB="0">
                    <a:lnL w="6350" cap="flat" cmpd="sng">
                      <a:solidFill>
                        <a:srgbClr val="F6CEEA"/>
                      </a:solidFill>
                      <a:prstDash val="solid"/>
                      <a:round/>
                      <a:headEnd type="none" w="sm" len="sm"/>
                      <a:tailEnd type="none" w="sm" len="sm"/>
                    </a:lnL>
                    <a:lnR w="6350" cap="flat" cmpd="sng">
                      <a:solidFill>
                        <a:srgbClr val="F6CEEA"/>
                      </a:solidFill>
                      <a:prstDash val="solid"/>
                      <a:round/>
                      <a:headEnd type="none" w="sm" len="sm"/>
                      <a:tailEnd type="none" w="sm" len="sm"/>
                    </a:lnR>
                    <a:lnT w="6350" cap="flat" cmpd="sng">
                      <a:solidFill>
                        <a:srgbClr val="F6CEEA"/>
                      </a:solidFill>
                      <a:prstDash val="solid"/>
                      <a:round/>
                      <a:headEnd type="none" w="sm" len="sm"/>
                      <a:tailEnd type="none" w="sm" len="sm"/>
                    </a:lnT>
                    <a:lnB w="19050" cap="flat" cmpd="sng">
                      <a:solidFill>
                        <a:srgbClr val="F6CEEA"/>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US" sz="1600" b="1">
                          <a:solidFill>
                            <a:schemeClr val="dk1"/>
                          </a:solidFill>
                        </a:rPr>
                        <a:t>Πιθανά εμπόδια</a:t>
                      </a:r>
                      <a:endParaRPr sz="1600" b="1">
                        <a:solidFill>
                          <a:schemeClr val="dk1"/>
                        </a:solidFill>
                      </a:endParaRPr>
                    </a:p>
                  </a:txBody>
                  <a:tcPr marL="68575" marR="68575" marT="0" marB="0">
                    <a:lnL w="6350" cap="flat" cmpd="sng">
                      <a:solidFill>
                        <a:srgbClr val="F6CEEA"/>
                      </a:solidFill>
                      <a:prstDash val="solid"/>
                      <a:round/>
                      <a:headEnd type="none" w="sm" len="sm"/>
                      <a:tailEnd type="none" w="sm" len="sm"/>
                    </a:lnL>
                    <a:lnR w="6350" cap="flat" cmpd="sng">
                      <a:solidFill>
                        <a:srgbClr val="F6CEEA"/>
                      </a:solidFill>
                      <a:prstDash val="solid"/>
                      <a:round/>
                      <a:headEnd type="none" w="sm" len="sm"/>
                      <a:tailEnd type="none" w="sm" len="sm"/>
                    </a:lnR>
                    <a:lnT w="6350" cap="flat" cmpd="sng">
                      <a:solidFill>
                        <a:srgbClr val="F6CEEA"/>
                      </a:solidFill>
                      <a:prstDash val="solid"/>
                      <a:round/>
                      <a:headEnd type="none" w="sm" len="sm"/>
                      <a:tailEnd type="none" w="sm" len="sm"/>
                    </a:lnT>
                    <a:lnB w="19050" cap="flat" cmpd="sng">
                      <a:solidFill>
                        <a:srgbClr val="F6CEEA"/>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US" sz="1600" b="1">
                          <a:solidFill>
                            <a:schemeClr val="dk1"/>
                          </a:solidFill>
                        </a:rPr>
                        <a:t>Πρώτο βήμα</a:t>
                      </a:r>
                      <a:endParaRPr sz="1600" b="1">
                        <a:solidFill>
                          <a:schemeClr val="dk1"/>
                        </a:solidFill>
                      </a:endParaRPr>
                    </a:p>
                  </a:txBody>
                  <a:tcPr marL="68575" marR="68575" marT="0" marB="0">
                    <a:lnL w="6350" cap="flat" cmpd="sng">
                      <a:solidFill>
                        <a:srgbClr val="F6CEEA"/>
                      </a:solidFill>
                      <a:prstDash val="solid"/>
                      <a:round/>
                      <a:headEnd type="none" w="sm" len="sm"/>
                      <a:tailEnd type="none" w="sm" len="sm"/>
                    </a:lnL>
                    <a:lnR w="6350" cap="flat" cmpd="sng">
                      <a:solidFill>
                        <a:srgbClr val="F6CEEA"/>
                      </a:solidFill>
                      <a:prstDash val="solid"/>
                      <a:round/>
                      <a:headEnd type="none" w="sm" len="sm"/>
                      <a:tailEnd type="none" w="sm" len="sm"/>
                    </a:lnR>
                    <a:lnT w="6350" cap="flat" cmpd="sng">
                      <a:solidFill>
                        <a:srgbClr val="F6CEEA"/>
                      </a:solidFill>
                      <a:prstDash val="solid"/>
                      <a:round/>
                      <a:headEnd type="none" w="sm" len="sm"/>
                      <a:tailEnd type="none" w="sm" len="sm"/>
                    </a:lnT>
                    <a:lnB w="19050" cap="flat" cmpd="sng">
                      <a:solidFill>
                        <a:srgbClr val="F6CEEA"/>
                      </a:solidFill>
                      <a:prstDash val="solid"/>
                      <a:round/>
                      <a:headEnd type="none" w="sm" len="sm"/>
                      <a:tailEnd type="none" w="sm" len="sm"/>
                    </a:lnB>
                    <a:solidFill>
                      <a:schemeClr val="accent5"/>
                    </a:solidFill>
                  </a:tcPr>
                </a:tc>
              </a:tr>
              <a:tr h="706750">
                <a:tc>
                  <a:txBody>
                    <a:bodyPr/>
                    <a:lstStyle/>
                    <a:p>
                      <a:pPr marL="0" lvl="0" indent="0" algn="l" rtl="0">
                        <a:spcBef>
                          <a:spcPts val="0"/>
                        </a:spcBef>
                        <a:spcAft>
                          <a:spcPts val="0"/>
                        </a:spcAft>
                        <a:buNone/>
                      </a:pPr>
                      <a:r>
                        <a:rPr lang="en-US" sz="1600">
                          <a:solidFill>
                            <a:schemeClr val="dk1"/>
                          </a:solidFill>
                        </a:rPr>
                        <a:t>π.χ. Κάντε διαλείμματα από την τεχνολογία κάθε 40 λεπτά</a:t>
                      </a:r>
                      <a:endParaRPr sz="1600" b="1">
                        <a:solidFill>
                          <a:schemeClr val="dk1"/>
                        </a:solidFill>
                      </a:endParaRPr>
                    </a:p>
                  </a:txBody>
                  <a:tcPr marL="68575" marR="68575" marT="0" marB="0">
                    <a:lnL w="6350" cap="flat" cmpd="sng">
                      <a:solidFill>
                        <a:srgbClr val="F6CEEA"/>
                      </a:solidFill>
                      <a:prstDash val="solid"/>
                      <a:round/>
                      <a:headEnd type="none" w="sm" len="sm"/>
                      <a:tailEnd type="none" w="sm" len="sm"/>
                    </a:lnL>
                    <a:lnR w="6350" cap="flat" cmpd="sng">
                      <a:solidFill>
                        <a:srgbClr val="F6CEEA"/>
                      </a:solidFill>
                      <a:prstDash val="solid"/>
                      <a:round/>
                      <a:headEnd type="none" w="sm" len="sm"/>
                      <a:tailEnd type="none" w="sm" len="sm"/>
                    </a:lnR>
                    <a:lnT w="19050" cap="flat" cmpd="sng">
                      <a:solidFill>
                        <a:srgbClr val="F6CEEA"/>
                      </a:solidFill>
                      <a:prstDash val="solid"/>
                      <a:round/>
                      <a:headEnd type="none" w="sm" len="sm"/>
                      <a:tailEnd type="none" w="sm" len="sm"/>
                    </a:lnT>
                    <a:lnB w="6350" cap="flat" cmpd="sng">
                      <a:solidFill>
                        <a:srgbClr val="F6CEEA"/>
                      </a:solidFill>
                      <a:prstDash val="solid"/>
                      <a:round/>
                      <a:headEnd type="none" w="sm" len="sm"/>
                      <a:tailEnd type="none" w="sm" len="sm"/>
                    </a:lnB>
                  </a:tcPr>
                </a:tc>
                <a:tc>
                  <a:txBody>
                    <a:bodyPr/>
                    <a:lstStyle/>
                    <a:p>
                      <a:pPr marL="0" lvl="0" indent="0" algn="l" rtl="0">
                        <a:spcBef>
                          <a:spcPts val="0"/>
                        </a:spcBef>
                        <a:spcAft>
                          <a:spcPts val="0"/>
                        </a:spcAft>
                        <a:buNone/>
                      </a:pPr>
                      <a:r>
                        <a:rPr lang="en-US" sz="1600">
                          <a:solidFill>
                            <a:schemeClr val="dk1"/>
                          </a:solidFill>
                        </a:rPr>
                        <a:t>Μας βοηθά να συγκεντρωθούμε καλύτερα</a:t>
                      </a:r>
                      <a:endParaRPr sz="1600">
                        <a:solidFill>
                          <a:schemeClr val="dk1"/>
                        </a:solidFill>
                      </a:endParaRPr>
                    </a:p>
                  </a:txBody>
                  <a:tcPr marL="68575" marR="68575" marT="0" marB="0">
                    <a:lnL w="6350" cap="flat" cmpd="sng">
                      <a:solidFill>
                        <a:srgbClr val="F6CEEA"/>
                      </a:solidFill>
                      <a:prstDash val="solid"/>
                      <a:round/>
                      <a:headEnd type="none" w="sm" len="sm"/>
                      <a:tailEnd type="none" w="sm" len="sm"/>
                    </a:lnL>
                    <a:lnR w="6350" cap="flat" cmpd="sng">
                      <a:solidFill>
                        <a:srgbClr val="F6CEEA"/>
                      </a:solidFill>
                      <a:prstDash val="solid"/>
                      <a:round/>
                      <a:headEnd type="none" w="sm" len="sm"/>
                      <a:tailEnd type="none" w="sm" len="sm"/>
                    </a:lnR>
                    <a:lnT w="19050" cap="flat" cmpd="sng">
                      <a:solidFill>
                        <a:srgbClr val="F6CEEA"/>
                      </a:solidFill>
                      <a:prstDash val="solid"/>
                      <a:round/>
                      <a:headEnd type="none" w="sm" len="sm"/>
                      <a:tailEnd type="none" w="sm" len="sm"/>
                    </a:lnT>
                    <a:lnB w="6350" cap="flat" cmpd="sng">
                      <a:solidFill>
                        <a:srgbClr val="F6CEEA"/>
                      </a:solidFill>
                      <a:prstDash val="solid"/>
                      <a:round/>
                      <a:headEnd type="none" w="sm" len="sm"/>
                      <a:tailEnd type="none" w="sm" len="sm"/>
                    </a:lnB>
                  </a:tcPr>
                </a:tc>
                <a:tc>
                  <a:txBody>
                    <a:bodyPr/>
                    <a:lstStyle/>
                    <a:p>
                      <a:pPr marL="0" lvl="0" indent="0" algn="l" rtl="0">
                        <a:spcBef>
                          <a:spcPts val="0"/>
                        </a:spcBef>
                        <a:spcAft>
                          <a:spcPts val="0"/>
                        </a:spcAft>
                        <a:buNone/>
                      </a:pPr>
                      <a:r>
                        <a:rPr lang="en-US" sz="1600">
                          <a:solidFill>
                            <a:schemeClr val="dk1"/>
                          </a:solidFill>
                        </a:rPr>
                        <a:t>Το 80% της τάξης θυμάται να κάνει διαλείμματα</a:t>
                      </a:r>
                      <a:endParaRPr sz="1600">
                        <a:solidFill>
                          <a:schemeClr val="dk1"/>
                        </a:solidFill>
                      </a:endParaRPr>
                    </a:p>
                  </a:txBody>
                  <a:tcPr marL="68575" marR="68575" marT="0" marB="0">
                    <a:lnL w="6350" cap="flat" cmpd="sng">
                      <a:solidFill>
                        <a:srgbClr val="F6CEEA"/>
                      </a:solidFill>
                      <a:prstDash val="solid"/>
                      <a:round/>
                      <a:headEnd type="none" w="sm" len="sm"/>
                      <a:tailEnd type="none" w="sm" len="sm"/>
                    </a:lnL>
                    <a:lnR w="6350" cap="flat" cmpd="sng">
                      <a:solidFill>
                        <a:srgbClr val="F6CEEA"/>
                      </a:solidFill>
                      <a:prstDash val="solid"/>
                      <a:round/>
                      <a:headEnd type="none" w="sm" len="sm"/>
                      <a:tailEnd type="none" w="sm" len="sm"/>
                    </a:lnR>
                    <a:lnT w="19050" cap="flat" cmpd="sng">
                      <a:solidFill>
                        <a:srgbClr val="F6CEEA"/>
                      </a:solidFill>
                      <a:prstDash val="solid"/>
                      <a:round/>
                      <a:headEnd type="none" w="sm" len="sm"/>
                      <a:tailEnd type="none" w="sm" len="sm"/>
                    </a:lnT>
                    <a:lnB w="6350" cap="flat" cmpd="sng">
                      <a:solidFill>
                        <a:srgbClr val="F6CEEA"/>
                      </a:solidFill>
                      <a:prstDash val="solid"/>
                      <a:round/>
                      <a:headEnd type="none" w="sm" len="sm"/>
                      <a:tailEnd type="none" w="sm" len="sm"/>
                    </a:lnB>
                  </a:tcPr>
                </a:tc>
                <a:tc>
                  <a:txBody>
                    <a:bodyPr/>
                    <a:lstStyle/>
                    <a:p>
                      <a:pPr marL="0" lvl="0" indent="0" algn="l" rtl="0">
                        <a:spcBef>
                          <a:spcPts val="0"/>
                        </a:spcBef>
                        <a:spcAft>
                          <a:spcPts val="0"/>
                        </a:spcAft>
                        <a:buNone/>
                      </a:pPr>
                      <a:r>
                        <a:rPr lang="en-US" sz="1600">
                          <a:solidFill>
                            <a:schemeClr val="dk1"/>
                          </a:solidFill>
                        </a:rPr>
                        <a:t>Ξεχασιά</a:t>
                      </a:r>
                      <a:endParaRPr sz="1600">
                        <a:solidFill>
                          <a:schemeClr val="dk1"/>
                        </a:solidFill>
                      </a:endParaRPr>
                    </a:p>
                  </a:txBody>
                  <a:tcPr marL="68575" marR="68575" marT="0" marB="0">
                    <a:lnL w="6350" cap="flat" cmpd="sng">
                      <a:solidFill>
                        <a:srgbClr val="F6CEEA"/>
                      </a:solidFill>
                      <a:prstDash val="solid"/>
                      <a:round/>
                      <a:headEnd type="none" w="sm" len="sm"/>
                      <a:tailEnd type="none" w="sm" len="sm"/>
                    </a:lnL>
                    <a:lnR w="6350" cap="flat" cmpd="sng">
                      <a:solidFill>
                        <a:srgbClr val="F6CEEA"/>
                      </a:solidFill>
                      <a:prstDash val="solid"/>
                      <a:round/>
                      <a:headEnd type="none" w="sm" len="sm"/>
                      <a:tailEnd type="none" w="sm" len="sm"/>
                    </a:lnR>
                    <a:lnT w="19050" cap="flat" cmpd="sng">
                      <a:solidFill>
                        <a:srgbClr val="F6CEEA"/>
                      </a:solidFill>
                      <a:prstDash val="solid"/>
                      <a:round/>
                      <a:headEnd type="none" w="sm" len="sm"/>
                      <a:tailEnd type="none" w="sm" len="sm"/>
                    </a:lnT>
                    <a:lnB w="6350" cap="flat" cmpd="sng">
                      <a:solidFill>
                        <a:srgbClr val="F6CEEA"/>
                      </a:solidFill>
                      <a:prstDash val="solid"/>
                      <a:round/>
                      <a:headEnd type="none" w="sm" len="sm"/>
                      <a:tailEnd type="none" w="sm" len="sm"/>
                    </a:lnB>
                  </a:tcPr>
                </a:tc>
                <a:tc>
                  <a:txBody>
                    <a:bodyPr/>
                    <a:lstStyle/>
                    <a:p>
                      <a:pPr marL="0" lvl="0" indent="0" algn="l" rtl="0">
                        <a:spcBef>
                          <a:spcPts val="0"/>
                        </a:spcBef>
                        <a:spcAft>
                          <a:spcPts val="0"/>
                        </a:spcAft>
                        <a:buNone/>
                      </a:pPr>
                      <a:r>
                        <a:rPr lang="en-US" sz="1600">
                          <a:solidFill>
                            <a:schemeClr val="dk1"/>
                          </a:solidFill>
                        </a:rPr>
                        <a:t>Δημιουργήστε ένα σήμα για την τάξη</a:t>
                      </a:r>
                      <a:endParaRPr sz="1600">
                        <a:solidFill>
                          <a:schemeClr val="dk1"/>
                        </a:solidFill>
                      </a:endParaRPr>
                    </a:p>
                  </a:txBody>
                  <a:tcPr marL="68575" marR="68575" marT="0" marB="0">
                    <a:lnL w="6350" cap="flat" cmpd="sng">
                      <a:solidFill>
                        <a:srgbClr val="F6CEEA"/>
                      </a:solidFill>
                      <a:prstDash val="solid"/>
                      <a:round/>
                      <a:headEnd type="none" w="sm" len="sm"/>
                      <a:tailEnd type="none" w="sm" len="sm"/>
                    </a:lnL>
                    <a:lnR w="6350" cap="flat" cmpd="sng">
                      <a:solidFill>
                        <a:srgbClr val="F6CEEA"/>
                      </a:solidFill>
                      <a:prstDash val="solid"/>
                      <a:round/>
                      <a:headEnd type="none" w="sm" len="sm"/>
                      <a:tailEnd type="none" w="sm" len="sm"/>
                    </a:lnR>
                    <a:lnT w="19050" cap="flat" cmpd="sng">
                      <a:solidFill>
                        <a:srgbClr val="F6CEEA"/>
                      </a:solidFill>
                      <a:prstDash val="solid"/>
                      <a:round/>
                      <a:headEnd type="none" w="sm" len="sm"/>
                      <a:tailEnd type="none" w="sm" len="sm"/>
                    </a:lnT>
                    <a:lnB w="6350" cap="flat" cmpd="sng">
                      <a:solidFill>
                        <a:srgbClr val="F6CEEA"/>
                      </a:solidFill>
                      <a:prstDash val="solid"/>
                      <a:round/>
                      <a:headEnd type="none" w="sm" len="sm"/>
                      <a:tailEnd type="none" w="sm" len="sm"/>
                    </a:lnB>
                  </a:tcPr>
                </a:tc>
              </a:tr>
            </a:tbl>
          </a:graphicData>
        </a:graphic>
      </p:graphicFrame>
      <p:sp>
        <p:nvSpPr>
          <p:cNvPr id="343" name="Google Shape;343;g3aec51c1436_0_517"/>
          <p:cNvSpPr txBox="1"/>
          <p:nvPr>
            <p:ph type="body" idx="1"/>
          </p:nvPr>
        </p:nvSpPr>
        <p:spPr>
          <a:xfrm>
            <a:off x="181225" y="5102250"/>
            <a:ext cx="11778000" cy="1590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solidFill>
                  <a:srgbClr val="DE0A9D"/>
                </a:solidFill>
              </a:rPr>
              <a:t>Βήμα 4: Αναπτύξτε υλικό και εργαλεία παρακολούθησης για την εφαρμογή </a:t>
            </a:r>
            <a:endParaRPr b="1">
              <a:solidFill>
                <a:srgbClr val="DE0A9D"/>
              </a:solidFill>
            </a:endParaRPr>
          </a:p>
          <a:p>
            <a:pPr marL="457200" lvl="0" indent="-342900" algn="l" rtl="0">
              <a:spcBef>
                <a:spcPts val="1000"/>
              </a:spcBef>
              <a:spcAft>
                <a:spcPts val="0"/>
              </a:spcAft>
              <a:buSzPts val="1800"/>
              <a:buChar char="●"/>
            </a:pPr>
            <a:r>
              <a:rPr lang="en-US"/>
              <a:t>Δημιουργήστε τα συγκεκριμένα υλικά που χρειάζεστε με τους μαθητές σας: φύλλα αυτοπαρακολούθησης μαθητών, αφίσες για την τάξη, συστήματα χρονομέτρησης, ερωτήσεις για προβληματισμό</a:t>
            </a:r>
            <a:endParaRPr/>
          </a:p>
          <a:p>
            <a:pPr marL="457200" lvl="0" indent="-342900" algn="l" rtl="0">
              <a:spcBef>
                <a:spcPts val="0"/>
              </a:spcBef>
              <a:spcAft>
                <a:spcPts val="0"/>
              </a:spcAft>
              <a:buSzPts val="1800"/>
              <a:buChar char="●"/>
            </a:pPr>
            <a:r>
              <a:rPr lang="en-US"/>
              <a:t>Ετοιμάστε ένα εβδομαδιαίο φύλλο παρακολούθησης με στήλες: Ημερομηνία | Δραστηριότητα | Ποσοστό συμμετοχής | Σχόλια μαθητών | Απαιτούμενες προσαρμογές</a:t>
            </a:r>
            <a:endParaRPr/>
          </a:p>
          <a:p>
            <a:pPr marL="0" lvl="0" indent="0" algn="l" rtl="0">
              <a:spcBef>
                <a:spcPts val="100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3aec51c1436_0_545"/>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Συμβουλές για ένα αποτελεσματικό και δυναμικό σχέδιο δράσης</a:t>
            </a:r>
            <a:endParaRPr/>
          </a:p>
        </p:txBody>
      </p:sp>
      <p:sp>
        <p:nvSpPr>
          <p:cNvPr id="350" name="Google Shape;350;g3aec51c1436_0_545"/>
          <p:cNvSpPr txBox="1"/>
          <p:nvPr>
            <p:ph type="body" idx="1"/>
          </p:nvPr>
        </p:nvSpPr>
        <p:spPr>
          <a:xfrm>
            <a:off x="97975" y="854677"/>
            <a:ext cx="11944500" cy="8814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sz="2200"/>
              <a:t>Η δημιουργία ενός αποτελεσματικού σχεδίου δράσης σημαίνει να προχωρήσετε πέρα από τις περιγραφικές προθέσεις (π.χ. «θέλουμε λιγότερο χρόνο μπροστά στην οθόνη») και να βασίσετε το σχέδιό σας στα στοιχεία και τις προτεραιότητες που έχετε ήδη καθορίσει. </a:t>
            </a:r>
            <a:endParaRPr sz="2200"/>
          </a:p>
        </p:txBody>
      </p:sp>
      <p:sp>
        <p:nvSpPr>
          <p:cNvPr id="351" name="Google Shape;351;g3aec51c1436_0_545"/>
          <p:cNvSpPr txBox="1"/>
          <p:nvPr>
            <p:ph type="body" idx="2"/>
          </p:nvPr>
        </p:nvSpPr>
        <p:spPr>
          <a:xfrm>
            <a:off x="97975" y="1951375"/>
            <a:ext cx="11944500" cy="4800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Κάθε δράση που ορίζετε πρέπει να απορρέει άμεσα από το έργο που έχετε κάνει στα προηγούμενα βήματα:</a:t>
            </a:r>
            <a:endParaRPr/>
          </a:p>
          <a:p>
            <a:pPr marL="457200" lvl="0" indent="-342900" algn="l" rtl="0">
              <a:lnSpc>
                <a:spcPct val="100000"/>
              </a:lnSpc>
              <a:spcBef>
                <a:spcPts val="1000"/>
              </a:spcBef>
              <a:spcAft>
                <a:spcPts val="0"/>
              </a:spcAft>
              <a:buClr>
                <a:srgbClr val="000000"/>
              </a:buClr>
              <a:buSzPts val="1800"/>
              <a:buFont typeface="Arial"/>
              <a:buChar char="●"/>
            </a:pPr>
            <a:r>
              <a:rPr lang="en-US" b="1">
                <a:solidFill>
                  <a:srgbClr val="000000"/>
                </a:solidFill>
              </a:rPr>
              <a:t>Το όραμα και η αποστολή του σχολείου σας για την ψηφιακή ευημερία</a:t>
            </a:r>
            <a:endParaRPr>
              <a:solidFill>
                <a:srgbClr val="000000"/>
              </a:solidFill>
            </a:endParaRPr>
          </a:p>
          <a:p>
            <a:pPr marL="457200" lvl="0" indent="0" algn="l" rtl="0">
              <a:lnSpc>
                <a:spcPct val="100000"/>
              </a:lnSpc>
              <a:spcBef>
                <a:spcPts val="1000"/>
              </a:spcBef>
              <a:spcAft>
                <a:spcPts val="0"/>
              </a:spcAft>
              <a:buNone/>
            </a:pPr>
            <a:r>
              <a:rPr lang="en-US">
                <a:solidFill>
                  <a:srgbClr val="000000"/>
                </a:solidFill>
              </a:rPr>
              <a:t>Αυτή είναι η πυξίδα που διασφαλίζει ότι το σχέδιό σας δεν είναι τυχαίο, αλλά βασίζεται σε αξίες. Κάθε δράση πρέπει να αντικατοπτρίζει τον τρόπο με τον οποίο το σχολείο σας ορίζει την ψηφιακή ευημερία μέσω των αξιών του και του πλαισίου PERMA.</a:t>
            </a:r>
            <a:endParaRPr>
              <a:solidFill>
                <a:srgbClr val="000000"/>
              </a:solidFill>
            </a:endParaRPr>
          </a:p>
          <a:p>
            <a:pPr marL="457200" lvl="0" indent="-342900" algn="l" rtl="0">
              <a:lnSpc>
                <a:spcPct val="100000"/>
              </a:lnSpc>
              <a:spcBef>
                <a:spcPts val="1000"/>
              </a:spcBef>
              <a:spcAft>
                <a:spcPts val="0"/>
              </a:spcAft>
              <a:buClr>
                <a:srgbClr val="000000"/>
              </a:buClr>
              <a:buSzPts val="1800"/>
              <a:buFont typeface="Calibri"/>
              <a:buChar char="●"/>
            </a:pPr>
            <a:r>
              <a:rPr lang="en-US" b="1">
                <a:solidFill>
                  <a:srgbClr val="000000"/>
                </a:solidFill>
              </a:rPr>
              <a:t>Ανάλυση αναγκών και κενών</a:t>
            </a:r>
            <a:r>
              <a:rPr lang="en-US">
                <a:solidFill>
                  <a:srgbClr val="000000"/>
                </a:solidFill>
              </a:rPr>
              <a:t> </a:t>
            </a:r>
            <a:endParaRPr>
              <a:solidFill>
                <a:srgbClr val="000000"/>
              </a:solidFill>
            </a:endParaRPr>
          </a:p>
          <a:p>
            <a:pPr marL="457200" lvl="0" indent="0" algn="l" rtl="0">
              <a:lnSpc>
                <a:spcPct val="100000"/>
              </a:lnSpc>
              <a:spcBef>
                <a:spcPts val="1000"/>
              </a:spcBef>
              <a:spcAft>
                <a:spcPts val="0"/>
              </a:spcAft>
              <a:buNone/>
            </a:pPr>
            <a:r>
              <a:rPr lang="en-US">
                <a:solidFill>
                  <a:srgbClr val="000000"/>
                </a:solidFill>
              </a:rPr>
              <a:t>Δείκτης PERMA και ομάδες εστίασης: Αυτά τα ευρήματα δείχνουν </a:t>
            </a:r>
            <a:r>
              <a:rPr lang="en-US" i="1">
                <a:solidFill>
                  <a:srgbClr val="000000"/>
                </a:solidFill>
              </a:rPr>
              <a:t>πού </a:t>
            </a:r>
            <a:r>
              <a:rPr lang="en-US">
                <a:solidFill>
                  <a:srgbClr val="000000"/>
                </a:solidFill>
              </a:rPr>
              <a:t>χρειάζεται να ληφθούν μέτρα με μεγαλύτερη επείγεια και σας αποτρέπουν από το να σχεδιάζετε σχέδια βασισμένα σε υποθέσεις και όχι στην πραγματικότητα.</a:t>
            </a:r>
            <a:endParaRPr>
              <a:solidFill>
                <a:srgbClr val="000000"/>
              </a:solidFill>
            </a:endParaRPr>
          </a:p>
          <a:p>
            <a:pPr marL="457200" lvl="0" indent="-342900" algn="l" rtl="0">
              <a:lnSpc>
                <a:spcPct val="100000"/>
              </a:lnSpc>
              <a:spcBef>
                <a:spcPts val="1000"/>
              </a:spcBef>
              <a:spcAft>
                <a:spcPts val="0"/>
              </a:spcAft>
              <a:buClr>
                <a:srgbClr val="000000"/>
              </a:buClr>
              <a:buSzPts val="1800"/>
              <a:buFont typeface="Calibri"/>
              <a:buChar char="●"/>
            </a:pPr>
            <a:r>
              <a:rPr lang="en-US" b="1">
                <a:solidFill>
                  <a:srgbClr val="000000"/>
                </a:solidFill>
              </a:rPr>
              <a:t>Στόχοι SMART</a:t>
            </a:r>
            <a:br>
              <a:rPr lang="en-US">
                <a:solidFill>
                  <a:srgbClr val="000000"/>
                </a:solidFill>
              </a:rPr>
            </a:br>
            <a:r>
              <a:rPr lang="en-US">
                <a:solidFill>
                  <a:srgbClr val="000000"/>
                </a:solidFill>
              </a:rPr>
              <a:t>Αυτοί διασφαλίζουν ότι το όραμα και η αποστολή σας μεταφράζονται σε μετρήσιμες, εφικτές και χρονικά προσδιορισμένες δεσμεύσεις.</a:t>
            </a:r>
            <a:endParaRPr>
              <a:solidFill>
                <a:srgbClr val="000000"/>
              </a:solidFill>
            </a:endParaRPr>
          </a:p>
          <a:p>
            <a:pPr marL="0" lvl="0" indent="0" algn="l" rtl="0">
              <a:spcBef>
                <a:spcPts val="1000"/>
              </a:spcBef>
              <a:spcAft>
                <a:spcPts val="0"/>
              </a:spcAft>
              <a:buNone/>
            </a:pPr>
            <a:r>
              <a:t/>
            </a:r>
            <a:endParaRPr/>
          </a:p>
          <a:p>
            <a:pPr marL="0" lvl="0" indent="0" algn="l" rtl="0">
              <a:spcBef>
                <a:spcPts val="1000"/>
              </a:spcBef>
              <a:spcAft>
                <a:spcPts val="0"/>
              </a:spcAft>
              <a:buNone/>
            </a:pPr>
            <a:r>
              <a:t/>
            </a:r>
            <a:endParaRPr/>
          </a:p>
        </p:txBody>
      </p:sp>
      <p:sp>
        <p:nvSpPr>
          <p:cNvPr id="352" name="Google Shape;352;g3aec51c1436_0_545"/>
          <p:cNvSpPr txBox="1"/>
          <p:nvPr/>
        </p:nvSpPr>
        <p:spPr>
          <a:xfrm>
            <a:off x="136800" y="5458675"/>
            <a:ext cx="11918400" cy="1293300"/>
          </a:xfrm>
          <a:prstGeom prst="rect">
            <a:avLst/>
          </a:prstGeom>
          <a:solidFill>
            <a:srgbClr val="F6E2F0"/>
          </a:solid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None/>
            </a:pPr>
            <a:r>
              <a:rPr lang="en-US" sz="1800">
                <a:solidFill>
                  <a:schemeClr val="dk1"/>
                </a:solidFill>
              </a:rPr>
              <a:t>Ένα σχέδιο δράσης που έχει καταρτιστεί με αυτόν τον τρόπο γίνεται μια </a:t>
            </a:r>
            <a:r>
              <a:rPr lang="en-US" sz="1800" b="1">
                <a:solidFill>
                  <a:srgbClr val="DE0A9D"/>
                </a:solidFill>
              </a:rPr>
              <a:t>ζωντανή στρατηγική</a:t>
            </a:r>
            <a:r>
              <a:rPr lang="en-US" sz="1800">
                <a:solidFill>
                  <a:schemeClr val="dk1"/>
                </a:solidFill>
              </a:rPr>
              <a:t>, όχι μια λίστα ελέγχου. Συνδέει τις γενικές φιλοδοξίες με τις πραγματικότητες της τάξης και τους ρόλους των ενδιαφερομένων μερών.</a:t>
            </a:r>
            <a:endParaRPr sz="18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3aec51c1436_0_559"/>
          <p:cNvSpPr txBox="1"/>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358" name="Google Shape;358;g3aec51c1436_0_559"/>
          <p:cNvSpPr txBox="1"/>
          <p:nvPr>
            <p:ph type="body" idx="1"/>
          </p:nvPr>
        </p:nvSpPr>
        <p:spPr>
          <a:xfrm>
            <a:off x="97975" y="3189900"/>
            <a:ext cx="11944200" cy="358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3000" i="1"/>
              <a:t>Πώς η άμεση συμμετοχή των μαθητών στη δημιουργία και την εφαρμογή του σχεδίου δράσης για την ψηφιακή ευημερία αλλάζει τη συνάφεια, την ιδιοκτησία και τον αντίκτυπο των πρωτοβουλιών σε σύγκριση με ένα σχέδιο που έχει σχεδιαστεί μόνο από τους εκπαιδευτικούς;</a:t>
            </a:r>
            <a:endParaRPr sz="3000" i="1"/>
          </a:p>
          <a:p>
            <a:pPr marL="0" lvl="0" indent="0" algn="ctr" rtl="0">
              <a:lnSpc>
                <a:spcPct val="90000"/>
              </a:lnSpc>
              <a:spcBef>
                <a:spcPts val="0"/>
              </a:spcBef>
              <a:spcAft>
                <a:spcPts val="0"/>
              </a:spcAft>
              <a:buNone/>
            </a:pPr>
            <a:r>
              <a:t/>
            </a:r>
            <a:endParaRPr sz="3000" i="1"/>
          </a:p>
          <a:p>
            <a:pPr marL="0" lvl="0" indent="0" algn="l" rtl="0">
              <a:lnSpc>
                <a:spcPct val="90000"/>
              </a:lnSpc>
              <a:spcBef>
                <a:spcPts val="0"/>
              </a:spcBef>
              <a:spcAft>
                <a:spcPts val="0"/>
              </a:spcAft>
              <a:buClr>
                <a:schemeClr val="dk1"/>
              </a:buClr>
              <a:buSzPts val="1800"/>
              <a:buNone/>
            </a:pPr>
            <a:r>
              <a:t/>
            </a:r>
            <a:endParaRPr/>
          </a:p>
        </p:txBody>
      </p:sp>
      <p:pic>
        <p:nvPicPr>
          <p:cNvPr id="359" name="Google Shape;359;g3aec51c1436_0_559" title="images.jpg"/>
          <p:cNvPicPr preferRelativeResize="0"/>
          <p:nvPr/>
        </p:nvPicPr>
        <p:blipFill>
          <a:blip r:embed="rId3">
            <a:alphaModFix/>
          </a:blip>
          <a:stretch>
            <a:fillRect/>
          </a:stretch>
        </p:blipFill>
        <p:spPr>
          <a:xfrm>
            <a:off x="4857750" y="981471"/>
            <a:ext cx="2476500" cy="18478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3aec51c1436_0_553"/>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sz="3400"/>
              <a:t>2.4 Δημιουργία και εφαρμογή του οδικού χάρτη για ολόκληρο το σχολείο</a:t>
            </a:r>
            <a:endParaRPr sz="3400"/>
          </a:p>
        </p:txBody>
      </p:sp>
      <p:sp>
        <p:nvSpPr>
          <p:cNvPr id="366" name="Google Shape;366;g3aec51c1436_0_553"/>
          <p:cNvSpPr txBox="1"/>
          <p:nvPr>
            <p:ph type="body" idx="1"/>
          </p:nvPr>
        </p:nvSpPr>
        <p:spPr>
          <a:xfrm>
            <a:off x="97975" y="1318925"/>
            <a:ext cx="11944500" cy="3248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a:solidFill>
                  <a:srgbClr val="000000"/>
                </a:solidFill>
              </a:rPr>
              <a:t>Ένας οδικός χάρτης για την ψηφιακή ευημερία σε ολόκληρο το σχολείο απαιτεί στρατηγικό συντονισμό μεταξύ τεσσάρων αλληλένδετων στοιχείων: </a:t>
            </a:r>
            <a:endParaRPr sz="2200">
              <a:solidFill>
                <a:srgbClr val="000000"/>
              </a:solidFill>
            </a:endParaRPr>
          </a:p>
          <a:p>
            <a:pPr marL="0" lvl="0" indent="0" algn="l" rtl="0">
              <a:lnSpc>
                <a:spcPct val="100000"/>
              </a:lnSpc>
              <a:spcBef>
                <a:spcPts val="0"/>
              </a:spcBef>
              <a:spcAft>
                <a:spcPts val="0"/>
              </a:spcAft>
              <a:buNone/>
            </a:pPr>
            <a:r>
              <a:t/>
            </a:r>
            <a:endParaRPr sz="2200">
              <a:solidFill>
                <a:srgbClr val="000000"/>
              </a:solidFill>
            </a:endParaRPr>
          </a:p>
          <a:p>
            <a:pPr marL="457200" lvl="0" indent="0" algn="l" rtl="0">
              <a:lnSpc>
                <a:spcPct val="100000"/>
              </a:lnSpc>
              <a:spcBef>
                <a:spcPts val="0"/>
              </a:spcBef>
              <a:spcAft>
                <a:spcPts val="0"/>
              </a:spcAft>
              <a:buNone/>
            </a:pPr>
            <a:r>
              <a:t/>
            </a:r>
            <a:endParaRPr sz="2200">
              <a:solidFill>
                <a:srgbClr val="000000"/>
              </a:solidFill>
            </a:endParaRPr>
          </a:p>
          <a:p>
            <a:pPr marL="457200" lvl="0" indent="0" algn="l" rtl="0">
              <a:lnSpc>
                <a:spcPct val="100000"/>
              </a:lnSpc>
              <a:spcBef>
                <a:spcPts val="0"/>
              </a:spcBef>
              <a:spcAft>
                <a:spcPts val="0"/>
              </a:spcAft>
              <a:buNone/>
            </a:pPr>
            <a:r>
              <a:t/>
            </a:r>
            <a:endParaRPr sz="2200">
              <a:solidFill>
                <a:srgbClr val="000000"/>
              </a:solidFill>
            </a:endParaRPr>
          </a:p>
          <a:p>
            <a:pPr marL="457200" lvl="0" indent="0" algn="l" rtl="0">
              <a:lnSpc>
                <a:spcPct val="100000"/>
              </a:lnSpc>
              <a:spcBef>
                <a:spcPts val="0"/>
              </a:spcBef>
              <a:spcAft>
                <a:spcPts val="0"/>
              </a:spcAft>
              <a:buNone/>
            </a:pPr>
            <a:r>
              <a:t/>
            </a:r>
            <a:endParaRPr sz="2200">
              <a:solidFill>
                <a:srgbClr val="000000"/>
              </a:solidFill>
            </a:endParaRPr>
          </a:p>
          <a:p>
            <a:pPr marL="457200" lvl="0" indent="0" algn="l" rtl="0">
              <a:lnSpc>
                <a:spcPct val="100000"/>
              </a:lnSpc>
              <a:spcBef>
                <a:spcPts val="0"/>
              </a:spcBef>
              <a:spcAft>
                <a:spcPts val="0"/>
              </a:spcAft>
              <a:buNone/>
            </a:pPr>
            <a:r>
              <a:t/>
            </a:r>
            <a:endParaRPr sz="2200">
              <a:solidFill>
                <a:srgbClr val="000000"/>
              </a:solidFill>
            </a:endParaRPr>
          </a:p>
          <a:p>
            <a:pPr marL="457200" lvl="0" indent="0" algn="l" rtl="0">
              <a:lnSpc>
                <a:spcPct val="100000"/>
              </a:lnSpc>
              <a:spcBef>
                <a:spcPts val="0"/>
              </a:spcBef>
              <a:spcAft>
                <a:spcPts val="0"/>
              </a:spcAft>
              <a:buNone/>
            </a:pPr>
            <a:r>
              <a:t/>
            </a:r>
            <a:endParaRPr sz="2200">
              <a:solidFill>
                <a:srgbClr val="000000"/>
              </a:solidFill>
            </a:endParaRPr>
          </a:p>
          <a:p>
            <a:pPr marL="0" lvl="0" indent="457200" algn="l" rtl="0">
              <a:lnSpc>
                <a:spcPct val="100000"/>
              </a:lnSpc>
              <a:spcBef>
                <a:spcPts val="0"/>
              </a:spcBef>
              <a:spcAft>
                <a:spcPts val="0"/>
              </a:spcAft>
              <a:buNone/>
            </a:pPr>
            <a:r>
              <a:rPr lang="en-US" sz="2200">
                <a:solidFill>
                  <a:srgbClr val="000000"/>
                </a:solidFill>
              </a:rPr>
              <a:t>ευθυγράμμιση του οράματος        πρακτική στην τάξη        συμμετοχή της οικογένειας        μετριασμός των κινδύνων</a:t>
            </a:r>
            <a:endParaRPr sz="2200">
              <a:solidFill>
                <a:srgbClr val="000000"/>
              </a:solidFill>
            </a:endParaRPr>
          </a:p>
          <a:p>
            <a:pPr marL="0" lvl="0" indent="0" algn="l" rtl="0">
              <a:lnSpc>
                <a:spcPct val="100000"/>
              </a:lnSpc>
              <a:spcBef>
                <a:spcPts val="0"/>
              </a:spcBef>
              <a:spcAft>
                <a:spcPts val="0"/>
              </a:spcAft>
              <a:buNone/>
            </a:pPr>
            <a:r>
              <a:t/>
            </a:r>
            <a:endParaRPr>
              <a:solidFill>
                <a:srgbClr val="0000FF"/>
              </a:solidFill>
            </a:endParaRPr>
          </a:p>
          <a:p>
            <a:pPr marL="0" lvl="0" indent="0" algn="l" rtl="0">
              <a:lnSpc>
                <a:spcPct val="100000"/>
              </a:lnSpc>
              <a:spcBef>
                <a:spcPts val="0"/>
              </a:spcBef>
              <a:spcAft>
                <a:spcPts val="0"/>
              </a:spcAft>
              <a:buNone/>
            </a:pPr>
            <a:r>
              <a:t/>
            </a:r>
            <a:endParaRPr>
              <a:solidFill>
                <a:srgbClr val="000000"/>
              </a:solidFill>
            </a:endParaRPr>
          </a:p>
          <a:p>
            <a:pPr marL="0" lvl="0" indent="0" algn="l" rtl="0">
              <a:spcBef>
                <a:spcPts val="1000"/>
              </a:spcBef>
              <a:spcAft>
                <a:spcPts val="0"/>
              </a:spcAft>
              <a:buNone/>
            </a:pPr>
            <a:r>
              <a:t/>
            </a:r>
            <a:endParaRPr/>
          </a:p>
        </p:txBody>
      </p:sp>
      <p:sp>
        <p:nvSpPr>
          <p:cNvPr id="367" name="Google Shape;367;g3aec51c1436_0_553"/>
          <p:cNvSpPr txBox="1"/>
          <p:nvPr/>
        </p:nvSpPr>
        <p:spPr>
          <a:xfrm>
            <a:off x="136800" y="5458675"/>
            <a:ext cx="11918400" cy="1293300"/>
          </a:xfrm>
          <a:prstGeom prst="rect">
            <a:avLst/>
          </a:prstGeom>
          <a:solidFill>
            <a:srgbClr val="F6E2F0"/>
          </a:solid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None/>
            </a:pPr>
            <a:r>
              <a:rPr lang="en-US" sz="1800">
                <a:solidFill>
                  <a:schemeClr val="dk1"/>
                </a:solidFill>
              </a:rPr>
              <a:t>Ο πιο κρίσιμος παράγοντας για την επιτυχία είναι </a:t>
            </a:r>
            <a:r>
              <a:rPr lang="en-US" sz="1800" b="1">
                <a:solidFill>
                  <a:srgbClr val="DE0A9D"/>
                </a:solidFill>
              </a:rPr>
              <a:t>να ξεκινήσετε με μικρά βήματα και να διατηρείτε συνεχή επικοινωνία</a:t>
            </a:r>
            <a:r>
              <a:rPr lang="en-US" sz="1800">
                <a:solidFill>
                  <a:schemeClr val="dk1"/>
                </a:solidFill>
              </a:rPr>
              <a:t>, αντί να ξεκινήσετε πολλές πρωτοβουλίες ταυτόχρονα.</a:t>
            </a:r>
            <a:endParaRPr sz="1800">
              <a:solidFill>
                <a:schemeClr val="accent2"/>
              </a:solidFill>
            </a:endParaRPr>
          </a:p>
        </p:txBody>
      </p:sp>
      <p:grpSp>
        <p:nvGrpSpPr>
          <p:cNvPr id="368" name="Google Shape;368;g3aec51c1436_0_553"/>
          <p:cNvGrpSpPr/>
          <p:nvPr/>
        </p:nvGrpSpPr>
        <p:grpSpPr>
          <a:xfrm>
            <a:off x="903025" y="2257113"/>
            <a:ext cx="10546025" cy="1552587"/>
            <a:chOff x="1026850" y="2257113"/>
            <a:chExt cx="10546025" cy="1552587"/>
          </a:xfrm>
        </p:grpSpPr>
        <p:pic>
          <p:nvPicPr>
            <p:cNvPr id="369" name="Google Shape;369;g3aec51c1436_0_553"/>
            <p:cNvPicPr preferRelativeResize="0"/>
            <p:nvPr/>
          </p:nvPicPr>
          <p:blipFill>
            <a:blip r:embed="rId3">
              <a:alphaModFix/>
            </a:blip>
            <a:stretch>
              <a:fillRect/>
            </a:stretch>
          </p:blipFill>
          <p:spPr>
            <a:xfrm>
              <a:off x="1026850" y="2257125"/>
              <a:ext cx="1552575" cy="1552575"/>
            </a:xfrm>
            <a:prstGeom prst="rect">
              <a:avLst/>
            </a:prstGeom>
            <a:noFill/>
            <a:ln>
              <a:noFill/>
            </a:ln>
          </p:spPr>
        </p:pic>
        <p:pic>
          <p:nvPicPr>
            <p:cNvPr id="370" name="Google Shape;370;g3aec51c1436_0_553"/>
            <p:cNvPicPr preferRelativeResize="0"/>
            <p:nvPr/>
          </p:nvPicPr>
          <p:blipFill>
            <a:blip r:embed="rId4">
              <a:alphaModFix/>
            </a:blip>
            <a:stretch>
              <a:fillRect/>
            </a:stretch>
          </p:blipFill>
          <p:spPr>
            <a:xfrm>
              <a:off x="4027225" y="2341325"/>
              <a:ext cx="1384150" cy="1384150"/>
            </a:xfrm>
            <a:prstGeom prst="rect">
              <a:avLst/>
            </a:prstGeom>
            <a:noFill/>
            <a:ln>
              <a:noFill/>
            </a:ln>
          </p:spPr>
        </p:pic>
        <p:pic>
          <p:nvPicPr>
            <p:cNvPr id="371" name="Google Shape;371;g3aec51c1436_0_553"/>
            <p:cNvPicPr preferRelativeResize="0"/>
            <p:nvPr/>
          </p:nvPicPr>
          <p:blipFill>
            <a:blip r:embed="rId5">
              <a:alphaModFix/>
            </a:blip>
            <a:stretch>
              <a:fillRect/>
            </a:stretch>
          </p:blipFill>
          <p:spPr>
            <a:xfrm>
              <a:off x="7078250" y="2304750"/>
              <a:ext cx="1457325" cy="1457325"/>
            </a:xfrm>
            <a:prstGeom prst="rect">
              <a:avLst/>
            </a:prstGeom>
            <a:noFill/>
            <a:ln>
              <a:noFill/>
            </a:ln>
          </p:spPr>
        </p:pic>
        <p:pic>
          <p:nvPicPr>
            <p:cNvPr id="372" name="Google Shape;372;g3aec51c1436_0_553"/>
            <p:cNvPicPr preferRelativeResize="0"/>
            <p:nvPr/>
          </p:nvPicPr>
          <p:blipFill>
            <a:blip r:embed="rId6">
              <a:alphaModFix/>
            </a:blip>
            <a:stretch>
              <a:fillRect/>
            </a:stretch>
          </p:blipFill>
          <p:spPr>
            <a:xfrm>
              <a:off x="10020300" y="2257113"/>
              <a:ext cx="1552575" cy="1552575"/>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3aec51c1436_0_575"/>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Βασικά στοιχεία</a:t>
            </a:r>
            <a:endParaRPr/>
          </a:p>
        </p:txBody>
      </p:sp>
      <p:sp>
        <p:nvSpPr>
          <p:cNvPr id="379" name="Google Shape;379;g3aec51c1436_0_575"/>
          <p:cNvSpPr txBox="1"/>
          <p:nvPr>
            <p:ph type="body" idx="1"/>
          </p:nvPr>
        </p:nvSpPr>
        <p:spPr>
          <a:xfrm>
            <a:off x="97971" y="873580"/>
            <a:ext cx="5910900" cy="5902800"/>
          </a:xfrm>
          <a:prstGeom prst="rect">
            <a:avLst/>
          </a:prstGeom>
        </p:spPr>
        <p:txBody>
          <a:bodyPr spcFirstLastPara="1" wrap="square" lIns="91425" tIns="45700" rIns="91425" bIns="45700" anchor="ctr" anchorCtr="0">
            <a:noAutofit/>
          </a:bodyPr>
          <a:lstStyle/>
          <a:p>
            <a:pPr marL="457200" lvl="0" indent="-355600" algn="l" rtl="0">
              <a:lnSpc>
                <a:spcPct val="100000"/>
              </a:lnSpc>
              <a:spcBef>
                <a:spcPts val="0"/>
              </a:spcBef>
              <a:spcAft>
                <a:spcPts val="0"/>
              </a:spcAft>
              <a:buClr>
                <a:schemeClr val="accent2"/>
              </a:buClr>
              <a:buSzPts val="2000"/>
              <a:buAutoNum type="arabicPeriod"/>
            </a:pPr>
            <a:r>
              <a:rPr lang="en-US" sz="2000" b="1">
                <a:solidFill>
                  <a:schemeClr val="accent2"/>
                </a:solidFill>
              </a:rPr>
              <a:t>Σύνδεση οράματος και πρακτικής</a:t>
            </a:r>
            <a:endParaRPr sz="2000" b="1">
              <a:solidFill>
                <a:schemeClr val="accent2"/>
              </a:solidFill>
            </a:endParaRPr>
          </a:p>
          <a:p>
            <a:pPr marL="0" lvl="0" indent="0" algn="l" rtl="0">
              <a:lnSpc>
                <a:spcPct val="100000"/>
              </a:lnSpc>
              <a:spcBef>
                <a:spcPts val="0"/>
              </a:spcBef>
              <a:spcAft>
                <a:spcPts val="0"/>
              </a:spcAft>
              <a:buNone/>
            </a:pPr>
            <a:r>
              <a:t/>
            </a:r>
            <a:endParaRPr sz="2000" b="1">
              <a:solidFill>
                <a:schemeClr val="accent2"/>
              </a:solidFill>
            </a:endParaRPr>
          </a:p>
          <a:p>
            <a:pPr marL="0" lvl="0" indent="0" algn="l" rtl="0">
              <a:lnSpc>
                <a:spcPct val="100000"/>
              </a:lnSpc>
              <a:spcBef>
                <a:spcPts val="0"/>
              </a:spcBef>
              <a:spcAft>
                <a:spcPts val="0"/>
              </a:spcAft>
              <a:buNone/>
            </a:pPr>
            <a:r>
              <a:rPr lang="en-US" sz="2000">
                <a:solidFill>
                  <a:srgbClr val="000000"/>
                </a:solidFill>
              </a:rPr>
              <a:t>Το όραμα της σχολής σας για την ψηφιακή ευημερία πρέπει να μεταφράζεται σε παρατηρήσιμες καθημερινές συμπεριφορές. </a:t>
            </a:r>
            <a:endParaRPr sz="2000">
              <a:solidFill>
                <a:srgbClr val="000000"/>
              </a:solidFill>
            </a:endParaRPr>
          </a:p>
          <a:p>
            <a:pPr marL="0" lvl="0" indent="0" algn="l" rtl="0">
              <a:lnSpc>
                <a:spcPct val="100000"/>
              </a:lnSpc>
              <a:spcBef>
                <a:spcPts val="0"/>
              </a:spcBef>
              <a:spcAft>
                <a:spcPts val="0"/>
              </a:spcAft>
              <a:buNone/>
            </a:pPr>
            <a:r>
              <a:t/>
            </a:r>
            <a:endParaRPr sz="2000">
              <a:solidFill>
                <a:srgbClr val="000000"/>
              </a:solidFill>
            </a:endParaRPr>
          </a:p>
          <a:p>
            <a:pPr marL="0" lvl="0" indent="0" algn="l" rtl="0">
              <a:lnSpc>
                <a:spcPct val="100000"/>
              </a:lnSpc>
              <a:spcBef>
                <a:spcPts val="0"/>
              </a:spcBef>
              <a:spcAft>
                <a:spcPts val="0"/>
              </a:spcAft>
              <a:buNone/>
            </a:pPr>
            <a:r>
              <a:rPr lang="en-US" sz="2000">
                <a:solidFill>
                  <a:srgbClr val="000000"/>
                </a:solidFill>
              </a:rPr>
              <a:t>Εάν το όραμά σας δίνει έμφαση, για παράδειγμα, στις </a:t>
            </a:r>
            <a:r>
              <a:rPr lang="en-US" sz="2000" i="1">
                <a:solidFill>
                  <a:srgbClr val="000000"/>
                </a:solidFill>
              </a:rPr>
              <a:t>«ουσιαστικές σχέσεις μέσω της τεχνολογίας», </a:t>
            </a:r>
            <a:r>
              <a:rPr lang="en-US" sz="2000">
                <a:solidFill>
                  <a:srgbClr val="000000"/>
                </a:solidFill>
              </a:rPr>
              <a:t>τότε οι πρακτικές στην τάξη θα πρέπει να δημιουργούν αποδεδειγμένα συνδέσεις και όχι μόνο ατομικές δεξιότητες. </a:t>
            </a:r>
            <a:endParaRPr sz="2000">
              <a:solidFill>
                <a:srgbClr val="000000"/>
              </a:solidFill>
            </a:endParaRPr>
          </a:p>
          <a:p>
            <a:pPr marL="0" lvl="0" indent="0" algn="l" rtl="0">
              <a:lnSpc>
                <a:spcPct val="100000"/>
              </a:lnSpc>
              <a:spcBef>
                <a:spcPts val="0"/>
              </a:spcBef>
              <a:spcAft>
                <a:spcPts val="0"/>
              </a:spcAft>
              <a:buNone/>
            </a:pPr>
            <a:r>
              <a:t/>
            </a:r>
            <a:endParaRPr sz="2000">
              <a:solidFill>
                <a:srgbClr val="000000"/>
              </a:solidFill>
            </a:endParaRPr>
          </a:p>
          <a:p>
            <a:pPr marL="0" lvl="0" indent="0" algn="l" rtl="0">
              <a:lnSpc>
                <a:spcPct val="100000"/>
              </a:lnSpc>
              <a:spcBef>
                <a:spcPts val="0"/>
              </a:spcBef>
              <a:spcAft>
                <a:spcPts val="0"/>
              </a:spcAft>
              <a:buNone/>
            </a:pPr>
            <a:r>
              <a:rPr lang="en-US" sz="2000">
                <a:solidFill>
                  <a:srgbClr val="000000"/>
                </a:solidFill>
              </a:rPr>
              <a:t>Για παράδειγμα, ομαδικά έργα που χρησιμοποιούν ψηφιακά εργαλεία, συνεδρίες ανατροφοδότησης από συμμαθητές ή συζητήσεις σχετικά με την ενσυναίσθηση στο διαδίκτυο μπορούν να κάνουν το όραμα απτό. Τα γενικά μαθήματα ψηφιακής ιθαγένειας συχνά αποτυγχάνουν επειδή δεν συνδέονται με συγκεκριμένες σχολικές αξίες που οι μαθητές ήδη κατανοούν.</a:t>
            </a:r>
            <a:endParaRPr sz="2000">
              <a:solidFill>
                <a:srgbClr val="000000"/>
              </a:solidFill>
            </a:endParaRPr>
          </a:p>
          <a:p>
            <a:pPr marL="0" lvl="0" indent="0" algn="l" rtl="0">
              <a:spcBef>
                <a:spcPts val="1000"/>
              </a:spcBef>
              <a:spcAft>
                <a:spcPts val="0"/>
              </a:spcAft>
              <a:buNone/>
            </a:pPr>
            <a:r>
              <a:t/>
            </a:r>
            <a:endParaRPr/>
          </a:p>
        </p:txBody>
      </p:sp>
      <p:pic>
        <p:nvPicPr>
          <p:cNvPr id="380" name="Google Shape;380;g3aec51c1436_0_575"/>
          <p:cNvPicPr preferRelativeResize="0"/>
          <p:nvPr/>
        </p:nvPicPr>
        <p:blipFill rotWithShape="1">
          <a:blip r:embed="rId3">
            <a:alphaModFix/>
          </a:blip>
          <a:srcRect l="0" t="18559" r="0" b="21531"/>
          <a:stretch/>
        </p:blipFill>
        <p:spPr>
          <a:xfrm>
            <a:off x="5790575" y="1952337"/>
            <a:ext cx="6251900" cy="3745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3aec51c1436_0_585"/>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Βασικά στοιχεία</a:t>
            </a:r>
            <a:endParaRPr/>
          </a:p>
        </p:txBody>
      </p:sp>
      <p:sp>
        <p:nvSpPr>
          <p:cNvPr id="387" name="Google Shape;387;g3aec51c1436_0_585"/>
          <p:cNvSpPr txBox="1"/>
          <p:nvPr>
            <p:ph type="body" idx="1"/>
          </p:nvPr>
        </p:nvSpPr>
        <p:spPr>
          <a:xfrm>
            <a:off x="6095996" y="873580"/>
            <a:ext cx="5910900" cy="59028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2000" b="1">
                <a:solidFill>
                  <a:schemeClr val="accent2"/>
                </a:solidFill>
              </a:rPr>
              <a:t>2. Συντονισμός μεταξύ σχολείου και οικογένειας</a:t>
            </a:r>
            <a:endParaRPr sz="2000" b="1">
              <a:solidFill>
                <a:schemeClr val="accent2"/>
              </a:solidFill>
            </a:endParaRPr>
          </a:p>
          <a:p>
            <a:pPr marL="0" lvl="0" indent="0" algn="l" rtl="0">
              <a:lnSpc>
                <a:spcPct val="100000"/>
              </a:lnSpc>
              <a:spcBef>
                <a:spcPts val="0"/>
              </a:spcBef>
              <a:spcAft>
                <a:spcPts val="0"/>
              </a:spcAft>
              <a:buNone/>
            </a:pPr>
            <a:r>
              <a:t/>
            </a:r>
            <a:endParaRPr sz="2000" b="1">
              <a:solidFill>
                <a:schemeClr val="accent2"/>
              </a:solidFill>
            </a:endParaRPr>
          </a:p>
          <a:p>
            <a:pPr marL="0" lvl="0" indent="0" algn="l" rtl="0">
              <a:spcBef>
                <a:spcPts val="1000"/>
              </a:spcBef>
              <a:spcAft>
                <a:spcPts val="0"/>
              </a:spcAft>
              <a:buNone/>
            </a:pPr>
            <a:r>
              <a:rPr lang="en-US" sz="2000">
                <a:solidFill>
                  <a:srgbClr val="000000"/>
                </a:solidFill>
              </a:rPr>
              <a:t>Η συμμετοχή της οικογένειας είναι επιτυχής όταν επεκτείνει τις πρακτικές της τάξης αντί να δημιουργεί πρόσθετες απαιτήσεις στο σπίτι. Οι γονείς ανταποκρίνονται καλύτερα στο «συνεχίστε αυτό που κάνει ήδη το παιδί σας» παρά στο «μάθετε αυτή τη νέα προσέγγιση». Η γέφυρα μεταξύ σχολείου και σπιτιού πρέπει να είναι μια απρόσκοπτη συνέχεια, όχι παράλληλα συστήματα.</a:t>
            </a:r>
            <a:endParaRPr sz="2000">
              <a:solidFill>
                <a:srgbClr val="000000"/>
              </a:solidFill>
            </a:endParaRPr>
          </a:p>
        </p:txBody>
      </p:sp>
      <p:pic>
        <p:nvPicPr>
          <p:cNvPr id="388" name="Google Shape;388;g3aec51c1436_0_585"/>
          <p:cNvPicPr preferRelativeResize="0"/>
          <p:nvPr/>
        </p:nvPicPr>
        <p:blipFill>
          <a:blip r:embed="rId3">
            <a:alphaModFix/>
          </a:blip>
          <a:stretch>
            <a:fillRect/>
          </a:stretch>
        </p:blipFill>
        <p:spPr>
          <a:xfrm>
            <a:off x="1200150" y="1992339"/>
            <a:ext cx="3665275" cy="36652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3aec51c1436_0_592"/>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Βασικά στοιχεία</a:t>
            </a:r>
            <a:endParaRPr/>
          </a:p>
        </p:txBody>
      </p:sp>
      <p:sp>
        <p:nvSpPr>
          <p:cNvPr id="395" name="Google Shape;395;g3aec51c1436_0_592"/>
          <p:cNvSpPr txBox="1"/>
          <p:nvPr>
            <p:ph type="body" idx="1"/>
          </p:nvPr>
        </p:nvSpPr>
        <p:spPr>
          <a:xfrm>
            <a:off x="97971" y="873580"/>
            <a:ext cx="5910900" cy="59028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2000" b="1">
                <a:solidFill>
                  <a:schemeClr val="accent2"/>
                </a:solidFill>
              </a:rPr>
              <a:t>3. Μείωση κινδύνου</a:t>
            </a:r>
            <a:endParaRPr sz="2000" b="1">
              <a:solidFill>
                <a:schemeClr val="accent2"/>
              </a:solidFill>
            </a:endParaRPr>
          </a:p>
          <a:p>
            <a:pPr marL="0" lvl="0" indent="0" algn="l" rtl="0">
              <a:lnSpc>
                <a:spcPct val="100000"/>
              </a:lnSpc>
              <a:spcBef>
                <a:spcPts val="0"/>
              </a:spcBef>
              <a:spcAft>
                <a:spcPts val="0"/>
              </a:spcAft>
              <a:buNone/>
            </a:pPr>
            <a:r>
              <a:t/>
            </a:r>
            <a:endParaRPr sz="2000" b="1">
              <a:solidFill>
                <a:schemeClr val="accent2"/>
              </a:solidFill>
            </a:endParaRPr>
          </a:p>
          <a:p>
            <a:pPr marL="0" lvl="0" indent="0" algn="l" rtl="0">
              <a:spcBef>
                <a:spcPts val="1000"/>
              </a:spcBef>
              <a:spcAft>
                <a:spcPts val="0"/>
              </a:spcAft>
              <a:buNone/>
            </a:pPr>
            <a:r>
              <a:rPr lang="en-US"/>
              <a:t>Ο μετριασμός των κινδύνων για την ψηφιακή ευημερία σε ολόκληρο το σχολείο περιλαμβάνει την εφαρμογή ολοκληρωμένων στρατηγικών για τη μείωση των πιθανών βλαβών από τη χρήση της τεχνολογίας σε ολόκληρο το εκπαιδευτικό περιβάλλον. </a:t>
            </a:r>
            <a:endParaRPr/>
          </a:p>
          <a:p>
            <a:pPr marL="0" lvl="0" indent="0" algn="l" rtl="0">
              <a:spcBef>
                <a:spcPts val="1000"/>
              </a:spcBef>
              <a:spcAft>
                <a:spcPts val="0"/>
              </a:spcAft>
              <a:buNone/>
            </a:pPr>
            <a:r>
              <a:t/>
            </a:r>
            <a:endParaRPr/>
          </a:p>
          <a:p>
            <a:pPr marL="0" lvl="0" indent="0" algn="l" rtl="0">
              <a:spcBef>
                <a:spcPts val="1000"/>
              </a:spcBef>
              <a:spcAft>
                <a:spcPts val="0"/>
              </a:spcAft>
              <a:buNone/>
            </a:pPr>
            <a:r>
              <a:rPr lang="en-US"/>
              <a:t>Αυτό περιλαμβάνει τη θέσπιση σαφών πολιτικών ψηφιακής ιθαγένειας, την παροχή τακτικής εκπαίδευσης στο προσωπικό και τους μαθητές σχετικά με υγιείς τεχνολογικές συνήθειες, τη δημιουργία ζωνών και ωρών χωρίς οθόνες, την παρακολούθηση των διαδικτυακών δραστηριοτήτων για διαδικτυακό εκφοβισμό ή ακατάλληλο περιεχόμενο και την ανάπτυξη πρωτοκόλλων αντίδρασης για ψηφιακά περιστατικά.</a:t>
            </a:r>
            <a:endParaRPr/>
          </a:p>
        </p:txBody>
      </p:sp>
      <p:pic>
        <p:nvPicPr>
          <p:cNvPr id="396" name="Google Shape;396;g3aec51c1436_0_592"/>
          <p:cNvPicPr preferRelativeResize="0"/>
          <p:nvPr/>
        </p:nvPicPr>
        <p:blipFill rotWithShape="1">
          <a:blip r:embed="rId3">
            <a:alphaModFix/>
          </a:blip>
          <a:srcRect l="0" t="0" r="0" b="8592"/>
          <a:stretch/>
        </p:blipFill>
        <p:spPr>
          <a:xfrm>
            <a:off x="6713725" y="2172638"/>
            <a:ext cx="4790175" cy="33046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3aec51c1436_0_608"/>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Βασικά στοιχεία</a:t>
            </a:r>
            <a:endParaRPr/>
          </a:p>
        </p:txBody>
      </p:sp>
      <p:sp>
        <p:nvSpPr>
          <p:cNvPr id="403" name="Google Shape;403;g3aec51c1436_0_608"/>
          <p:cNvSpPr txBox="1"/>
          <p:nvPr>
            <p:ph type="body" idx="1"/>
          </p:nvPr>
        </p:nvSpPr>
        <p:spPr>
          <a:xfrm>
            <a:off x="6095996" y="873580"/>
            <a:ext cx="5910900" cy="59028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2000" b="1">
                <a:solidFill>
                  <a:schemeClr val="accent2"/>
                </a:solidFill>
              </a:rPr>
              <a:t>4. Συστημική βιωσιμότητα</a:t>
            </a:r>
            <a:endParaRPr sz="2000" b="1">
              <a:solidFill>
                <a:schemeClr val="accent2"/>
              </a:solidFill>
            </a:endParaRPr>
          </a:p>
          <a:p>
            <a:pPr marL="0" lvl="0" indent="0" algn="l" rtl="0">
              <a:lnSpc>
                <a:spcPct val="100000"/>
              </a:lnSpc>
              <a:spcBef>
                <a:spcPts val="0"/>
              </a:spcBef>
              <a:spcAft>
                <a:spcPts val="0"/>
              </a:spcAft>
              <a:buNone/>
            </a:pPr>
            <a:r>
              <a:t/>
            </a:r>
            <a:endParaRPr sz="2000" b="1">
              <a:solidFill>
                <a:schemeClr val="accent2"/>
              </a:solidFill>
            </a:endParaRPr>
          </a:p>
          <a:p>
            <a:pPr marL="0" lvl="0" indent="0" algn="l" rtl="0">
              <a:spcBef>
                <a:spcPts val="1000"/>
              </a:spcBef>
              <a:spcAft>
                <a:spcPts val="0"/>
              </a:spcAft>
              <a:buNone/>
            </a:pPr>
            <a:r>
              <a:rPr lang="en-US" sz="2000">
                <a:solidFill>
                  <a:srgbClr val="000000"/>
                </a:solidFill>
              </a:rPr>
              <a:t>Οι οδικοί χάρτες υλοποίησης αποτυγχάνουν όταν εξαρτώνται από τον ενθουσιασμό των μεμονωμένων εκπαιδευτικών και όχι από τη δομική υποστήριξη. </a:t>
            </a:r>
            <a:endParaRPr sz="2000">
              <a:solidFill>
                <a:srgbClr val="000000"/>
              </a:solidFill>
            </a:endParaRPr>
          </a:p>
          <a:p>
            <a:pPr marL="0" lvl="0" indent="0" algn="l" rtl="0">
              <a:spcBef>
                <a:spcPts val="1000"/>
              </a:spcBef>
              <a:spcAft>
                <a:spcPts val="0"/>
              </a:spcAft>
              <a:buNone/>
            </a:pPr>
            <a:r>
              <a:t/>
            </a:r>
            <a:endParaRPr sz="2000">
              <a:solidFill>
                <a:srgbClr val="000000"/>
              </a:solidFill>
            </a:endParaRPr>
          </a:p>
          <a:p>
            <a:pPr marL="0" lvl="0" indent="0" algn="l" rtl="0">
              <a:spcBef>
                <a:spcPts val="1000"/>
              </a:spcBef>
              <a:spcAft>
                <a:spcPts val="0"/>
              </a:spcAft>
              <a:buNone/>
            </a:pPr>
            <a:r>
              <a:rPr lang="en-US" sz="2000">
                <a:solidFill>
                  <a:srgbClr val="000000"/>
                </a:solidFill>
              </a:rPr>
              <a:t>Τα επιτυχημένα προγράμματα ενσωματώνουν πρακτικές στις υπάρχουσες ρουτίνες (προγραμματισμός μαθημάτων, επικοινωνία με τους γονείς, αντιμετώπιση περιστατικών) αντί να προσθέτουν νέα διοικητικά βάρη.</a:t>
            </a:r>
            <a:endParaRPr sz="2000">
              <a:solidFill>
                <a:srgbClr val="000000"/>
              </a:solidFill>
            </a:endParaRPr>
          </a:p>
        </p:txBody>
      </p:sp>
      <p:pic>
        <p:nvPicPr>
          <p:cNvPr id="404" name="Google Shape;404;g3aec51c1436_0_608"/>
          <p:cNvPicPr preferRelativeResize="0"/>
          <p:nvPr/>
        </p:nvPicPr>
        <p:blipFill>
          <a:blip r:embed="rId3">
            <a:alphaModFix/>
          </a:blip>
          <a:stretch>
            <a:fillRect/>
          </a:stretch>
        </p:blipFill>
        <p:spPr>
          <a:xfrm>
            <a:off x="1019624" y="2294223"/>
            <a:ext cx="4600125" cy="30614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3aec51c1436_0_624"/>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Στρατηγική «Ξεκινήστε με μικρά βήματα»</a:t>
            </a:r>
            <a:endParaRPr/>
          </a:p>
        </p:txBody>
      </p:sp>
      <p:sp>
        <p:nvSpPr>
          <p:cNvPr id="411" name="Google Shape;411;g3aec51c1436_0_624"/>
          <p:cNvSpPr txBox="1"/>
          <p:nvPr>
            <p:ph type="body" idx="1"/>
          </p:nvPr>
        </p:nvSpPr>
        <p:spPr>
          <a:xfrm>
            <a:off x="97975" y="854675"/>
            <a:ext cx="11944500" cy="8814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en-US" sz="2200"/>
              <a:t>Η δημιουργία μιας προσέγγισης για ολόκληρο το σχολείο δεν σημαίνει την προσθήκη αμέτρητων νέων εργασιών σε ήδη φορτωμένα προγράμματα. Αντίθετα, μπορείτε να ενσωματώσετε την ψηφιακή ευημερία στις δομές και τις ρουτίνες που ήδη έχετε εφαρμόσει. </a:t>
            </a:r>
            <a:endParaRPr sz="2200"/>
          </a:p>
        </p:txBody>
      </p:sp>
      <p:pic>
        <p:nvPicPr>
          <p:cNvPr id="412" name="Google Shape;412;g3aec51c1436_0_624" title="White Simple Business Plan Roadmap Presentation.png"/>
          <p:cNvPicPr preferRelativeResize="0"/>
          <p:nvPr/>
        </p:nvPicPr>
        <p:blipFill rotWithShape="1">
          <a:blip r:embed="rId3">
            <a:alphaModFix/>
          </a:blip>
          <a:srcRect l="0" t="0" r="0" b="15895"/>
          <a:stretch/>
        </p:blipFill>
        <p:spPr>
          <a:xfrm>
            <a:off x="123750" y="1833275"/>
            <a:ext cx="11944502" cy="5024724"/>
          </a:xfrm>
          <a:prstGeom prst="rect">
            <a:avLst/>
          </a:prstGeom>
          <a:noFill/>
          <a:ln>
            <a:noFill/>
          </a:ln>
        </p:spPr>
      </p:pic>
      <p:sp>
        <p:nvSpPr>
          <p:cNvPr id="413" name="Google Shape;413;g3aec51c1436_0_624"/>
          <p:cNvSpPr txBox="1"/>
          <p:nvPr/>
        </p:nvSpPr>
        <p:spPr>
          <a:xfrm>
            <a:off x="1693600" y="2619375"/>
            <a:ext cx="1104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latin typeface="Calibri"/>
                <a:ea typeface="Calibri"/>
                <a:cs typeface="Calibri"/>
                <a:sym typeface="Calibri"/>
              </a:rPr>
              <a:t>Ευθυγράμμιση οράματος</a:t>
            </a:r>
            <a:endParaRPr sz="1600" b="1">
              <a:latin typeface="Calibri"/>
              <a:ea typeface="Calibri"/>
              <a:cs typeface="Calibri"/>
              <a:sym typeface="Calibri"/>
            </a:endParaRPr>
          </a:p>
        </p:txBody>
      </p:sp>
      <p:sp>
        <p:nvSpPr>
          <p:cNvPr id="414" name="Google Shape;414;g3aec51c1436_0_624"/>
          <p:cNvSpPr txBox="1"/>
          <p:nvPr/>
        </p:nvSpPr>
        <p:spPr>
          <a:xfrm>
            <a:off x="3598600" y="5482600"/>
            <a:ext cx="1104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latin typeface="Calibri"/>
                <a:ea typeface="Calibri"/>
                <a:cs typeface="Calibri"/>
                <a:sym typeface="Calibri"/>
              </a:rPr>
              <a:t>Πρακτική στην τάξη</a:t>
            </a:r>
            <a:endParaRPr sz="1600" b="1">
              <a:latin typeface="Calibri"/>
              <a:ea typeface="Calibri"/>
              <a:cs typeface="Calibri"/>
              <a:sym typeface="Calibri"/>
            </a:endParaRPr>
          </a:p>
        </p:txBody>
      </p:sp>
      <p:sp>
        <p:nvSpPr>
          <p:cNvPr id="415" name="Google Shape;415;g3aec51c1436_0_624"/>
          <p:cNvSpPr txBox="1"/>
          <p:nvPr/>
        </p:nvSpPr>
        <p:spPr>
          <a:xfrm>
            <a:off x="5436925" y="2628900"/>
            <a:ext cx="1302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latin typeface="Calibri"/>
                <a:ea typeface="Calibri"/>
                <a:cs typeface="Calibri"/>
                <a:sym typeface="Calibri"/>
              </a:rPr>
              <a:t>Συμμετοχή της οικογένειας</a:t>
            </a:r>
            <a:endParaRPr sz="1600" b="1">
              <a:latin typeface="Calibri"/>
              <a:ea typeface="Calibri"/>
              <a:cs typeface="Calibri"/>
              <a:sym typeface="Calibri"/>
            </a:endParaRPr>
          </a:p>
        </p:txBody>
      </p:sp>
      <p:sp>
        <p:nvSpPr>
          <p:cNvPr id="416" name="Google Shape;416;g3aec51c1436_0_624"/>
          <p:cNvSpPr txBox="1"/>
          <p:nvPr/>
        </p:nvSpPr>
        <p:spPr>
          <a:xfrm>
            <a:off x="9374450" y="2695575"/>
            <a:ext cx="1104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latin typeface="Calibri"/>
                <a:ea typeface="Calibri"/>
                <a:cs typeface="Calibri"/>
                <a:sym typeface="Calibri"/>
              </a:rPr>
              <a:t>Στρατηγική «Ξεκινήστε με μικρά βήματα»</a:t>
            </a:r>
            <a:endParaRPr sz="1600" b="1">
              <a:latin typeface="Calibri"/>
              <a:ea typeface="Calibri"/>
              <a:cs typeface="Calibri"/>
              <a:sym typeface="Calibri"/>
            </a:endParaRPr>
          </a:p>
        </p:txBody>
      </p:sp>
      <p:sp>
        <p:nvSpPr>
          <p:cNvPr id="417" name="Google Shape;417;g3aec51c1436_0_624"/>
          <p:cNvSpPr txBox="1"/>
          <p:nvPr/>
        </p:nvSpPr>
        <p:spPr>
          <a:xfrm>
            <a:off x="7475275" y="5482600"/>
            <a:ext cx="1104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latin typeface="Calibri"/>
                <a:ea typeface="Calibri"/>
                <a:cs typeface="Calibri"/>
                <a:sym typeface="Calibri"/>
              </a:rPr>
              <a:t>Μείωση κινδύνου</a:t>
            </a:r>
            <a:endParaRPr sz="1600" b="1">
              <a:latin typeface="Calibri"/>
              <a:ea typeface="Calibri"/>
              <a:cs typeface="Calibri"/>
              <a:sym typeface="Calibri"/>
            </a:endParaRPr>
          </a:p>
        </p:txBody>
      </p:sp>
      <p:sp>
        <p:nvSpPr>
          <p:cNvPr id="418" name="Google Shape;418;g3aec51c1436_0_624"/>
          <p:cNvSpPr txBox="1"/>
          <p:nvPr/>
        </p:nvSpPr>
        <p:spPr>
          <a:xfrm>
            <a:off x="1532200" y="3552825"/>
            <a:ext cx="1427700" cy="2385900"/>
          </a:xfrm>
          <a:prstGeom prst="rect">
            <a:avLst/>
          </a:prstGeom>
          <a:noFill/>
          <a:ln>
            <a:noFill/>
          </a:ln>
        </p:spPr>
        <p:txBody>
          <a:bodyPr spcFirstLastPara="1" wrap="square" lIns="91425" tIns="91425" rIns="91425" bIns="91425" anchor="t" anchorCtr="0">
            <a:spAutoFit/>
          </a:bodyPr>
          <a:lstStyle/>
          <a:p>
            <a:pPr marL="114300" lvl="0" indent="-184150" algn="l" rtl="0">
              <a:spcBef>
                <a:spcPts val="0"/>
              </a:spcBef>
              <a:spcAft>
                <a:spcPts val="0"/>
              </a:spcAft>
              <a:buSzPts val="1100"/>
              <a:buFont typeface="Calibri"/>
              <a:buChar char="●"/>
            </a:pPr>
            <a:r>
              <a:rPr lang="en-US" sz="1100">
                <a:latin typeface="Calibri"/>
                <a:ea typeface="Calibri"/>
                <a:cs typeface="Calibri"/>
                <a:sym typeface="Calibri"/>
              </a:rPr>
              <a:t>Ξεκινήστε με μια 15λεπτη συνάντηση του προσωπικού για να συμφωνήσετε σε έναν κοινό στόχο ψηφιακής ευημερίας (π.χ. «συνειδητή χρήση της τεχνολογίας»).</a:t>
            </a:r>
            <a:endParaRPr sz="1100">
              <a:latin typeface="Calibri"/>
              <a:ea typeface="Calibri"/>
              <a:cs typeface="Calibri"/>
              <a:sym typeface="Calibri"/>
            </a:endParaRPr>
          </a:p>
          <a:p>
            <a:pPr marL="457200" lvl="0" indent="0" algn="l" rtl="0">
              <a:spcBef>
                <a:spcPts val="0"/>
              </a:spcBef>
              <a:spcAft>
                <a:spcPts val="0"/>
              </a:spcAft>
              <a:buNone/>
            </a:pPr>
            <a:r>
              <a:t/>
            </a:r>
            <a:endParaRPr sz="1100">
              <a:latin typeface="Calibri"/>
              <a:ea typeface="Calibri"/>
              <a:cs typeface="Calibri"/>
              <a:sym typeface="Calibri"/>
            </a:endParaRPr>
          </a:p>
          <a:p>
            <a:pPr marL="114300" lvl="0" indent="-184150" algn="l" rtl="0">
              <a:spcBef>
                <a:spcPts val="0"/>
              </a:spcBef>
              <a:spcAft>
                <a:spcPts val="0"/>
              </a:spcAft>
              <a:buSzPts val="1100"/>
              <a:buFont typeface="Calibri"/>
              <a:buChar char="●"/>
            </a:pPr>
            <a:r>
              <a:rPr lang="en-US" sz="1100">
                <a:latin typeface="Calibri"/>
                <a:ea typeface="Calibri"/>
                <a:cs typeface="Calibri"/>
                <a:sym typeface="Calibri"/>
              </a:rPr>
              <a:t>Δημιουργήστε μια απλή αφίσα μιας σελίδας που να παρουσιάζει αυτό το κοινό όραμα για όλες τις τάξεις.</a:t>
            </a:r>
            <a:endParaRPr sz="1100">
              <a:latin typeface="Calibri"/>
              <a:ea typeface="Calibri"/>
              <a:cs typeface="Calibri"/>
              <a:sym typeface="Calibri"/>
            </a:endParaRPr>
          </a:p>
        </p:txBody>
      </p:sp>
      <p:sp>
        <p:nvSpPr>
          <p:cNvPr id="419" name="Google Shape;419;g3aec51c1436_0_624"/>
          <p:cNvSpPr txBox="1"/>
          <p:nvPr/>
        </p:nvSpPr>
        <p:spPr>
          <a:xfrm>
            <a:off x="3484563" y="2952750"/>
            <a:ext cx="1427700" cy="2385900"/>
          </a:xfrm>
          <a:prstGeom prst="rect">
            <a:avLst/>
          </a:prstGeom>
          <a:noFill/>
          <a:ln>
            <a:noFill/>
          </a:ln>
        </p:spPr>
        <p:txBody>
          <a:bodyPr spcFirstLastPara="1" wrap="square" lIns="91425" tIns="91425" rIns="91425" bIns="91425" anchor="t" anchorCtr="0">
            <a:spAutoFit/>
          </a:bodyPr>
          <a:lstStyle/>
          <a:p>
            <a:pPr marL="114300" lvl="0" indent="-184150" algn="l" rtl="0">
              <a:spcBef>
                <a:spcPts val="0"/>
              </a:spcBef>
              <a:spcAft>
                <a:spcPts val="0"/>
              </a:spcAft>
              <a:buSzPts val="1100"/>
              <a:buFont typeface="Calibri"/>
              <a:buChar char="●"/>
            </a:pPr>
            <a:r>
              <a:rPr lang="en-US" sz="1100">
                <a:latin typeface="Calibri"/>
                <a:ea typeface="Calibri"/>
                <a:cs typeface="Calibri"/>
                <a:sym typeface="Calibri"/>
              </a:rPr>
              <a:t>Επιλέξτε ένα υπάρχον μάθημα την εβδομάδα για να προσθέσετε ένα 2λεπτο διάλειμμα ψηφιακής ευημερίας (όπως ένα διάλειμμα από την τεχνολογία ή μια στιγμή αναστοχασμού)</a:t>
            </a:r>
            <a:endParaRPr sz="1100">
              <a:latin typeface="Calibri"/>
              <a:ea typeface="Calibri"/>
              <a:cs typeface="Calibri"/>
              <a:sym typeface="Calibri"/>
            </a:endParaRPr>
          </a:p>
          <a:p>
            <a:pPr marL="457200" lvl="0" indent="0" algn="l" rtl="0">
              <a:spcBef>
                <a:spcPts val="0"/>
              </a:spcBef>
              <a:spcAft>
                <a:spcPts val="0"/>
              </a:spcAft>
              <a:buNone/>
            </a:pPr>
            <a:r>
              <a:t/>
            </a:r>
            <a:endParaRPr sz="1100">
              <a:latin typeface="Calibri"/>
              <a:ea typeface="Calibri"/>
              <a:cs typeface="Calibri"/>
              <a:sym typeface="Calibri"/>
            </a:endParaRPr>
          </a:p>
          <a:p>
            <a:pPr marL="114300" lvl="0" indent="-184150" algn="l" rtl="0">
              <a:spcBef>
                <a:spcPts val="0"/>
              </a:spcBef>
              <a:spcAft>
                <a:spcPts val="0"/>
              </a:spcAft>
              <a:buSzPts val="1100"/>
              <a:buFont typeface="Calibri"/>
              <a:buChar char="●"/>
            </a:pPr>
            <a:r>
              <a:rPr lang="en-US" sz="1100">
                <a:latin typeface="Calibri"/>
                <a:ea typeface="Calibri"/>
                <a:cs typeface="Calibri"/>
                <a:sym typeface="Calibri"/>
              </a:rPr>
              <a:t>Χρησιμοποιήστε τις υπάρχουσες ρουτίνες της τάξης προσθέτοντας απλές ερωτήσεις: «Πώς σας έκανε να νιώσετε σήμερα ο χρόνος που περάσατε μπροστά στην οθόνη;»</a:t>
            </a:r>
            <a:endParaRPr sz="1100">
              <a:latin typeface="Calibri"/>
              <a:ea typeface="Calibri"/>
              <a:cs typeface="Calibri"/>
              <a:sym typeface="Calibri"/>
            </a:endParaRPr>
          </a:p>
        </p:txBody>
      </p:sp>
      <p:sp>
        <p:nvSpPr>
          <p:cNvPr id="420" name="Google Shape;420;g3aec51c1436_0_624"/>
          <p:cNvSpPr txBox="1"/>
          <p:nvPr/>
        </p:nvSpPr>
        <p:spPr>
          <a:xfrm>
            <a:off x="5375538" y="3552825"/>
            <a:ext cx="1427700" cy="2724300"/>
          </a:xfrm>
          <a:prstGeom prst="rect">
            <a:avLst/>
          </a:prstGeom>
          <a:noFill/>
          <a:ln>
            <a:noFill/>
          </a:ln>
        </p:spPr>
        <p:txBody>
          <a:bodyPr spcFirstLastPara="1" wrap="square" lIns="91425" tIns="91425" rIns="91425" bIns="91425" anchor="t" anchorCtr="0">
            <a:spAutoFit/>
          </a:bodyPr>
          <a:lstStyle/>
          <a:p>
            <a:pPr marL="114300" lvl="0" indent="-184150" algn="l" rtl="0">
              <a:spcBef>
                <a:spcPts val="0"/>
              </a:spcBef>
              <a:spcAft>
                <a:spcPts val="0"/>
              </a:spcAft>
              <a:buSzPts val="1100"/>
              <a:buFont typeface="Calibri"/>
              <a:buChar char="●"/>
            </a:pPr>
            <a:r>
              <a:rPr lang="en-US" sz="1100">
                <a:latin typeface="Calibri"/>
                <a:ea typeface="Calibri"/>
                <a:cs typeface="Calibri"/>
                <a:sym typeface="Calibri"/>
              </a:rPr>
              <a:t>Στείλτε στο σπίτι μια μηνιαία συμβουλή μέσω των υφιστάμενων καναλιών επικοινωνίας (ενημερωτικά δελτία, εφαρμογές) σχετικά με τις υγιεινές συνήθειες χρήσης της τεχνολογίας.</a:t>
            </a:r>
            <a:endParaRPr sz="1100">
              <a:latin typeface="Calibri"/>
              <a:ea typeface="Calibri"/>
              <a:cs typeface="Calibri"/>
              <a:sym typeface="Calibri"/>
            </a:endParaRPr>
          </a:p>
          <a:p>
            <a:pPr marL="457200" lvl="0" indent="0" algn="l" rtl="0">
              <a:spcBef>
                <a:spcPts val="0"/>
              </a:spcBef>
              <a:spcAft>
                <a:spcPts val="0"/>
              </a:spcAft>
              <a:buNone/>
            </a:pPr>
            <a:r>
              <a:t/>
            </a:r>
            <a:endParaRPr sz="1100">
              <a:latin typeface="Calibri"/>
              <a:ea typeface="Calibri"/>
              <a:cs typeface="Calibri"/>
              <a:sym typeface="Calibri"/>
            </a:endParaRPr>
          </a:p>
          <a:p>
            <a:pPr marL="114300" lvl="0" indent="-184150" algn="l" rtl="0">
              <a:spcBef>
                <a:spcPts val="0"/>
              </a:spcBef>
              <a:spcAft>
                <a:spcPts val="0"/>
              </a:spcAft>
              <a:buSzPts val="1100"/>
              <a:buFont typeface="Calibri"/>
              <a:buChar char="●"/>
            </a:pPr>
            <a:r>
              <a:rPr lang="en-US" sz="1100">
                <a:latin typeface="Calibri"/>
                <a:ea typeface="Calibri"/>
                <a:cs typeface="Calibri"/>
                <a:sym typeface="Calibri"/>
              </a:rPr>
              <a:t>Συμπεριλάβετε μια απλή ερώτηση σχετικά με την ψηφιακή ευημερία στις συναντήσεις γονέων-καθηγητών που ήδη πραγματοποιείτε</a:t>
            </a:r>
            <a:endParaRPr sz="1100">
              <a:latin typeface="Calibri"/>
              <a:ea typeface="Calibri"/>
              <a:cs typeface="Calibri"/>
              <a:sym typeface="Calibri"/>
            </a:endParaRPr>
          </a:p>
        </p:txBody>
      </p:sp>
      <p:sp>
        <p:nvSpPr>
          <p:cNvPr id="421" name="Google Shape;421;g3aec51c1436_0_624"/>
          <p:cNvSpPr txBox="1"/>
          <p:nvPr/>
        </p:nvSpPr>
        <p:spPr>
          <a:xfrm>
            <a:off x="7266525" y="2952750"/>
            <a:ext cx="1427700" cy="2555100"/>
          </a:xfrm>
          <a:prstGeom prst="rect">
            <a:avLst/>
          </a:prstGeom>
          <a:noFill/>
          <a:ln>
            <a:noFill/>
          </a:ln>
        </p:spPr>
        <p:txBody>
          <a:bodyPr spcFirstLastPara="1" wrap="square" lIns="91425" tIns="91425" rIns="91425" bIns="91425" anchor="t" anchorCtr="0">
            <a:spAutoFit/>
          </a:bodyPr>
          <a:lstStyle/>
          <a:p>
            <a:pPr marL="114300" lvl="0" indent="-184150" algn="l" rtl="0">
              <a:spcBef>
                <a:spcPts val="0"/>
              </a:spcBef>
              <a:spcAft>
                <a:spcPts val="0"/>
              </a:spcAft>
              <a:buSzPts val="1100"/>
              <a:buFont typeface="Calibri"/>
              <a:buChar char="●"/>
            </a:pPr>
            <a:r>
              <a:rPr lang="en-US" sz="1100">
                <a:latin typeface="Calibri"/>
                <a:ea typeface="Calibri"/>
                <a:cs typeface="Calibri"/>
                <a:sym typeface="Calibri"/>
              </a:rPr>
              <a:t>Ορίστε ένα μέλος του προσωπικού ως «υπεύθυνο ψηφιακής ευημερίας» κατά τη διάρκεια των υφιστάμενων συναντήσεων του προσωπικού</a:t>
            </a:r>
            <a:endParaRPr sz="1100">
              <a:latin typeface="Calibri"/>
              <a:ea typeface="Calibri"/>
              <a:cs typeface="Calibri"/>
              <a:sym typeface="Calibri"/>
            </a:endParaRPr>
          </a:p>
          <a:p>
            <a:pPr marL="457200" lvl="0" indent="0" algn="l" rtl="0">
              <a:spcBef>
                <a:spcPts val="0"/>
              </a:spcBef>
              <a:spcAft>
                <a:spcPts val="0"/>
              </a:spcAft>
              <a:buNone/>
            </a:pPr>
            <a:r>
              <a:t/>
            </a:r>
            <a:endParaRPr sz="1100">
              <a:latin typeface="Calibri"/>
              <a:ea typeface="Calibri"/>
              <a:cs typeface="Calibri"/>
              <a:sym typeface="Calibri"/>
            </a:endParaRPr>
          </a:p>
          <a:p>
            <a:pPr marL="114300" lvl="0" indent="-184150" algn="l" rtl="0">
              <a:spcBef>
                <a:spcPts val="0"/>
              </a:spcBef>
              <a:spcAft>
                <a:spcPts val="0"/>
              </a:spcAft>
              <a:buSzPts val="1100"/>
              <a:buFont typeface="Calibri"/>
              <a:buChar char="●"/>
            </a:pPr>
            <a:r>
              <a:rPr lang="en-US" sz="1100">
                <a:latin typeface="Calibri"/>
                <a:ea typeface="Calibri"/>
                <a:cs typeface="Calibri"/>
                <a:sym typeface="Calibri"/>
              </a:rPr>
              <a:t>Δημιουργήστε ένα απλό κοινόχρηστο έγγραφο όπου οι εκπαιδευτικοί μπορούν να καταγράφουν γρήγορα τυχόν ψηφιακά προβλήματα (διαρκεί 30 δευτερόλεπτα ανά περιστατικό).</a:t>
            </a:r>
            <a:endParaRPr sz="1100">
              <a:latin typeface="Calibri"/>
              <a:ea typeface="Calibri"/>
              <a:cs typeface="Calibri"/>
              <a:sym typeface="Calibri"/>
            </a:endParaRPr>
          </a:p>
        </p:txBody>
      </p:sp>
      <p:sp>
        <p:nvSpPr>
          <p:cNvPr id="422" name="Google Shape;422;g3aec51c1436_0_624"/>
          <p:cNvSpPr txBox="1"/>
          <p:nvPr/>
        </p:nvSpPr>
        <p:spPr>
          <a:xfrm>
            <a:off x="9218900" y="3552825"/>
            <a:ext cx="1427700" cy="2893800"/>
          </a:xfrm>
          <a:prstGeom prst="rect">
            <a:avLst/>
          </a:prstGeom>
          <a:noFill/>
          <a:ln>
            <a:noFill/>
          </a:ln>
        </p:spPr>
        <p:txBody>
          <a:bodyPr spcFirstLastPara="1" wrap="square" lIns="91425" tIns="91425" rIns="91425" bIns="91425" anchor="t" anchorCtr="0">
            <a:spAutoFit/>
          </a:bodyPr>
          <a:lstStyle/>
          <a:p>
            <a:pPr marL="114300" lvl="0" indent="-184150" algn="l" rtl="0">
              <a:spcBef>
                <a:spcPts val="0"/>
              </a:spcBef>
              <a:spcAft>
                <a:spcPts val="0"/>
              </a:spcAft>
              <a:buSzPts val="1100"/>
              <a:buFont typeface="Calibri"/>
              <a:buChar char="●"/>
            </a:pPr>
            <a:r>
              <a:rPr lang="en-US" sz="1100">
                <a:latin typeface="Calibri"/>
                <a:ea typeface="Calibri"/>
                <a:cs typeface="Calibri"/>
                <a:sym typeface="Calibri"/>
              </a:rPr>
              <a:t>Επιλέξτε ΜΟΝΟ ΕΝΑ από τα παραπάνω στοιχεία για να επικεντρωθείτε στον πρώτο μήνα</a:t>
            </a:r>
            <a:endParaRPr sz="1100">
              <a:latin typeface="Calibri"/>
              <a:ea typeface="Calibri"/>
              <a:cs typeface="Calibri"/>
              <a:sym typeface="Calibri"/>
            </a:endParaRPr>
          </a:p>
          <a:p>
            <a:pPr marL="457200" lvl="0" indent="0" algn="l" rtl="0">
              <a:spcBef>
                <a:spcPts val="0"/>
              </a:spcBef>
              <a:spcAft>
                <a:spcPts val="0"/>
              </a:spcAft>
              <a:buNone/>
            </a:pPr>
            <a:r>
              <a:t/>
            </a:r>
            <a:endParaRPr sz="1100">
              <a:latin typeface="Calibri"/>
              <a:ea typeface="Calibri"/>
              <a:cs typeface="Calibri"/>
              <a:sym typeface="Calibri"/>
            </a:endParaRPr>
          </a:p>
          <a:p>
            <a:pPr marL="114300" lvl="0" indent="-184150" algn="l" rtl="0">
              <a:spcBef>
                <a:spcPts val="0"/>
              </a:spcBef>
              <a:spcAft>
                <a:spcPts val="0"/>
              </a:spcAft>
              <a:buSzPts val="1100"/>
              <a:buFont typeface="Calibri"/>
              <a:buChar char="●"/>
            </a:pPr>
            <a:r>
              <a:rPr lang="en-US" sz="1100">
                <a:latin typeface="Calibri"/>
                <a:ea typeface="Calibri"/>
                <a:cs typeface="Calibri"/>
                <a:sym typeface="Calibri"/>
              </a:rPr>
              <a:t>Μόλις αυτό γίνει ρουτίνα, προσθέστε το επόμενο στοιχείο</a:t>
            </a:r>
            <a:endParaRPr sz="1100">
              <a:latin typeface="Calibri"/>
              <a:ea typeface="Calibri"/>
              <a:cs typeface="Calibri"/>
              <a:sym typeface="Calibri"/>
            </a:endParaRPr>
          </a:p>
          <a:p>
            <a:pPr marL="457200" lvl="0" indent="0" algn="l" rtl="0">
              <a:spcBef>
                <a:spcPts val="0"/>
              </a:spcBef>
              <a:spcAft>
                <a:spcPts val="0"/>
              </a:spcAft>
              <a:buNone/>
            </a:pPr>
            <a:r>
              <a:t/>
            </a:r>
            <a:endParaRPr sz="1100">
              <a:latin typeface="Calibri"/>
              <a:ea typeface="Calibri"/>
              <a:cs typeface="Calibri"/>
              <a:sym typeface="Calibri"/>
            </a:endParaRPr>
          </a:p>
          <a:p>
            <a:pPr marL="114300" lvl="0" indent="-184150" algn="l" rtl="0">
              <a:spcBef>
                <a:spcPts val="0"/>
              </a:spcBef>
              <a:spcAft>
                <a:spcPts val="0"/>
              </a:spcAft>
              <a:buSzPts val="1100"/>
              <a:buFont typeface="Calibri"/>
              <a:buChar char="●"/>
            </a:pPr>
            <a:r>
              <a:rPr lang="en-US" sz="1100">
                <a:latin typeface="Calibri"/>
                <a:ea typeface="Calibri"/>
                <a:cs typeface="Calibri"/>
                <a:sym typeface="Calibri"/>
              </a:rPr>
              <a:t>Χρησιμοποιήστε τις υπάρχουσες συναντήσεις, επικοινωνίες και δομές μαθημάτων αντί να δημιουργείτε νέες</a:t>
            </a:r>
            <a:endParaRPr sz="11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a:t>Μαθησιακοί στόχοι</a:t>
            </a:r>
            <a:endParaRPr/>
          </a:p>
        </p:txBody>
      </p:sp>
      <p:sp>
        <p:nvSpPr>
          <p:cNvPr id="84" name="Google Shape;84;p4"/>
          <p:cNvSpPr txBox="1"/>
          <p:nvPr>
            <p:ph type="body" idx="2"/>
          </p:nvPr>
        </p:nvSpPr>
        <p:spPr>
          <a:xfrm>
            <a:off x="97975" y="1055426"/>
            <a:ext cx="11944500" cy="569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700" b="1" u="sng">
                <a:solidFill>
                  <a:srgbClr val="000000"/>
                </a:solidFill>
              </a:rPr>
              <a:t>Ενότητα 1: Όραμα και αξίες του σχολείου για την ψηφιακή ευημερία</a:t>
            </a:r>
            <a:endParaRPr sz="1700" b="1" u="sng">
              <a:solidFill>
                <a:srgbClr val="000000"/>
              </a:solidFill>
            </a:endParaRPr>
          </a:p>
          <a:p>
            <a:pPr marL="457200" lvl="0" indent="-323850" algn="l" rtl="0">
              <a:lnSpc>
                <a:spcPct val="100000"/>
              </a:lnSpc>
              <a:spcBef>
                <a:spcPts val="0"/>
              </a:spcBef>
              <a:spcAft>
                <a:spcPts val="0"/>
              </a:spcAft>
              <a:buClr>
                <a:srgbClr val="000000"/>
              </a:buClr>
              <a:buSzPts val="1500"/>
              <a:buFont typeface="Arial"/>
              <a:buChar char="●"/>
            </a:pPr>
            <a:r>
              <a:rPr lang="en-US" sz="1500">
                <a:solidFill>
                  <a:srgbClr val="000000"/>
                </a:solidFill>
              </a:rPr>
              <a:t>Αναγνώριση της σημασίας της ανάπτυξης μιας στρατηγικής ψηφιακής ευημερίας στα σχολεία.</a:t>
            </a:r>
            <a:endParaRPr sz="1500">
              <a:solidFill>
                <a:srgbClr val="000000"/>
              </a:solidFill>
            </a:endParaRPr>
          </a:p>
          <a:p>
            <a:pPr marL="457200" lvl="0" indent="-323850" algn="l" rtl="0">
              <a:lnSpc>
                <a:spcPct val="100000"/>
              </a:lnSpc>
              <a:spcBef>
                <a:spcPts val="0"/>
              </a:spcBef>
              <a:spcAft>
                <a:spcPts val="0"/>
              </a:spcAft>
              <a:buClr>
                <a:srgbClr val="000000"/>
              </a:buClr>
              <a:buSzPts val="1500"/>
              <a:buFont typeface="Arial"/>
              <a:buChar char="●"/>
            </a:pPr>
            <a:r>
              <a:rPr lang="en-US" sz="1500">
                <a:solidFill>
                  <a:srgbClr val="000000"/>
                </a:solidFill>
              </a:rPr>
              <a:t>Δημιουργία ενός οράματος για την ψηφιακή ευημερία στο σχολείο που να συνδέει τη χρήση της τεχνολογίας, τις αρχές PERMA και τις υπάρχουσες αξίες ή πλαίσια του σχολείου.</a:t>
            </a:r>
            <a:endParaRPr sz="1500">
              <a:solidFill>
                <a:srgbClr val="000000"/>
              </a:solidFill>
            </a:endParaRPr>
          </a:p>
          <a:p>
            <a:pPr marL="457200" lvl="0" indent="-323850" algn="l" rtl="0">
              <a:lnSpc>
                <a:spcPct val="100000"/>
              </a:lnSpc>
              <a:spcBef>
                <a:spcPts val="0"/>
              </a:spcBef>
              <a:spcAft>
                <a:spcPts val="0"/>
              </a:spcAft>
              <a:buClr>
                <a:srgbClr val="000000"/>
              </a:buClr>
              <a:buSzPts val="1500"/>
              <a:buFont typeface="Arial"/>
              <a:buChar char="●"/>
            </a:pPr>
            <a:r>
              <a:rPr lang="en-US" sz="1500">
                <a:solidFill>
                  <a:srgbClr val="000000"/>
                </a:solidFill>
              </a:rPr>
              <a:t>Διατύπωση στόχων SMART που συνάδουν με το όραμα του σχολείου για την ψηφιακή ευημερία.</a:t>
            </a:r>
            <a:endParaRPr sz="1500">
              <a:solidFill>
                <a:srgbClr val="000000"/>
              </a:solidFill>
            </a:endParaRPr>
          </a:p>
          <a:p>
            <a:pPr marL="0" lvl="0" indent="0" algn="l" rtl="0">
              <a:lnSpc>
                <a:spcPct val="100000"/>
              </a:lnSpc>
              <a:spcBef>
                <a:spcPts val="0"/>
              </a:spcBef>
              <a:spcAft>
                <a:spcPts val="0"/>
              </a:spcAft>
              <a:buNone/>
            </a:pPr>
            <a:r>
              <a:t/>
            </a:r>
            <a:endParaRPr sz="1500">
              <a:solidFill>
                <a:srgbClr val="000000"/>
              </a:solidFill>
            </a:endParaRPr>
          </a:p>
          <a:p>
            <a:pPr marL="0" lvl="0" indent="0" algn="l" rtl="0">
              <a:lnSpc>
                <a:spcPct val="100000"/>
              </a:lnSpc>
              <a:spcBef>
                <a:spcPts val="0"/>
              </a:spcBef>
              <a:spcAft>
                <a:spcPts val="0"/>
              </a:spcAft>
              <a:buNone/>
            </a:pPr>
            <a:r>
              <a:rPr lang="en-US" sz="1700" b="1" u="sng">
                <a:solidFill>
                  <a:srgbClr val="000000"/>
                </a:solidFill>
              </a:rPr>
              <a:t>Ενότητα 2: Από την αξιολόγηση στη δράση: Δημιουργία ενός σχεδίου για ολόκληρο το σχολείο </a:t>
            </a:r>
            <a:endParaRPr sz="1700" b="1" u="sng">
              <a:solidFill>
                <a:srgbClr val="000000"/>
              </a:solidFill>
            </a:endParaRPr>
          </a:p>
          <a:p>
            <a:pPr marL="457200" lvl="0" indent="-323850" algn="l" rtl="0">
              <a:lnSpc>
                <a:spcPct val="100000"/>
              </a:lnSpc>
              <a:spcBef>
                <a:spcPts val="0"/>
              </a:spcBef>
              <a:spcAft>
                <a:spcPts val="0"/>
              </a:spcAft>
              <a:buClr>
                <a:srgbClr val="000000"/>
              </a:buClr>
              <a:buSzPts val="1500"/>
              <a:buFont typeface="Arial"/>
              <a:buChar char="●"/>
            </a:pPr>
            <a:r>
              <a:rPr lang="en-US" sz="1500">
                <a:solidFill>
                  <a:srgbClr val="000000"/>
                </a:solidFill>
              </a:rPr>
              <a:t>Διερευνήστε τις ανάγκες και τα κενά χρησιμοποιώντας τον Συστημικό Δείκτη PERMA και ομάδες εστίασης.</a:t>
            </a:r>
            <a:endParaRPr sz="1500">
              <a:solidFill>
                <a:srgbClr val="000000"/>
              </a:solidFill>
            </a:endParaRPr>
          </a:p>
          <a:p>
            <a:pPr marL="457200" lvl="0" indent="-323850" algn="l" rtl="0">
              <a:lnSpc>
                <a:spcPct val="100000"/>
              </a:lnSpc>
              <a:spcBef>
                <a:spcPts val="0"/>
              </a:spcBef>
              <a:spcAft>
                <a:spcPts val="0"/>
              </a:spcAft>
              <a:buClr>
                <a:srgbClr val="000000"/>
              </a:buClr>
              <a:buSzPts val="1500"/>
              <a:buFont typeface="Arial"/>
              <a:buChar char="●"/>
            </a:pPr>
            <a:r>
              <a:rPr lang="en-US" sz="1500">
                <a:solidFill>
                  <a:srgbClr val="000000"/>
                </a:solidFill>
              </a:rPr>
              <a:t>Αναπτύξτε συντονισμένα σχέδια δράσης προσωπικού-μαθητών για την ενσωμάτωση πρακτικών ψηφιακής ευημερίας σε όλα τα μαθήματα και τις ρουτίνες.</a:t>
            </a:r>
            <a:endParaRPr sz="1500">
              <a:solidFill>
                <a:srgbClr val="000000"/>
              </a:solidFill>
            </a:endParaRPr>
          </a:p>
          <a:p>
            <a:pPr marL="457200" lvl="0" indent="-323850" algn="l" rtl="0">
              <a:lnSpc>
                <a:spcPct val="100000"/>
              </a:lnSpc>
              <a:spcBef>
                <a:spcPts val="0"/>
              </a:spcBef>
              <a:spcAft>
                <a:spcPts val="0"/>
              </a:spcAft>
              <a:buClr>
                <a:srgbClr val="000000"/>
              </a:buClr>
              <a:buSzPts val="1500"/>
              <a:buFont typeface="Arial"/>
              <a:buChar char="●"/>
            </a:pPr>
            <a:r>
              <a:rPr lang="en-US" sz="1500">
                <a:solidFill>
                  <a:srgbClr val="000000"/>
                </a:solidFill>
              </a:rPr>
              <a:t>Αναπτύξτε ένα σταδιακό σχέδιο υλοποίησης της ψηφιακής ευημερίας σε ολόκληρο το σχολείο, το οποίο συνδέει το όραμα, την πρακτική στην τάξη, τη συμμετοχή της οικογένειας και τον μετριασμό των κινδύνων.</a:t>
            </a:r>
            <a:endParaRPr sz="1500">
              <a:solidFill>
                <a:srgbClr val="000000"/>
              </a:solidFill>
            </a:endParaRPr>
          </a:p>
          <a:p>
            <a:pPr marL="0" lvl="0" indent="0" algn="l" rtl="0">
              <a:lnSpc>
                <a:spcPct val="100000"/>
              </a:lnSpc>
              <a:spcBef>
                <a:spcPts val="0"/>
              </a:spcBef>
              <a:spcAft>
                <a:spcPts val="0"/>
              </a:spcAft>
              <a:buNone/>
            </a:pPr>
            <a:r>
              <a:t/>
            </a:r>
            <a:endParaRPr sz="1500" u="sng">
              <a:solidFill>
                <a:srgbClr val="000000"/>
              </a:solidFill>
            </a:endParaRPr>
          </a:p>
          <a:p>
            <a:pPr marL="0" lvl="0" indent="0" algn="l" rtl="0">
              <a:lnSpc>
                <a:spcPct val="100000"/>
              </a:lnSpc>
              <a:spcBef>
                <a:spcPts val="0"/>
              </a:spcBef>
              <a:spcAft>
                <a:spcPts val="0"/>
              </a:spcAft>
              <a:buNone/>
            </a:pPr>
            <a:r>
              <a:rPr lang="en-US" sz="1700" b="1" u="sng">
                <a:solidFill>
                  <a:srgbClr val="000000"/>
                </a:solidFill>
              </a:rPr>
              <a:t>Ενότητα 3: Εμπλοκή των οικογενειών και της κοινότητας </a:t>
            </a:r>
            <a:endParaRPr sz="1700" b="1" u="sng">
              <a:solidFill>
                <a:srgbClr val="000000"/>
              </a:solidFill>
            </a:endParaRPr>
          </a:p>
          <a:p>
            <a:pPr marL="457200" lvl="0" indent="-323850" algn="l" rtl="0">
              <a:lnSpc>
                <a:spcPct val="100000"/>
              </a:lnSpc>
              <a:spcBef>
                <a:spcPts val="0"/>
              </a:spcBef>
              <a:spcAft>
                <a:spcPts val="0"/>
              </a:spcAft>
              <a:buClr>
                <a:srgbClr val="000000"/>
              </a:buClr>
              <a:buSzPts val="1500"/>
              <a:buFont typeface="Arial"/>
              <a:buChar char="●"/>
            </a:pPr>
            <a:r>
              <a:rPr lang="en-US" sz="1500">
                <a:solidFill>
                  <a:srgbClr val="000000"/>
                </a:solidFill>
              </a:rPr>
              <a:t>Σχεδιάστε προσεγγίσεις για τη συμμετοχή των οικογενειών και των κοινοτικών εταίρων σε κοινές ψηφιακές νόρμες, υγιεινές συνήθειες και υποστηρικτικές πρακτικές που εκτείνονται πέρα από το σχολείο.</a:t>
            </a:r>
            <a:endParaRPr sz="1500">
              <a:solidFill>
                <a:srgbClr val="000000"/>
              </a:solidFill>
            </a:endParaRPr>
          </a:p>
          <a:p>
            <a:pPr marL="457200" lvl="0" indent="-323850" algn="l" rtl="0">
              <a:lnSpc>
                <a:spcPct val="100000"/>
              </a:lnSpc>
              <a:spcBef>
                <a:spcPts val="0"/>
              </a:spcBef>
              <a:spcAft>
                <a:spcPts val="0"/>
              </a:spcAft>
              <a:buClr>
                <a:srgbClr val="000000"/>
              </a:buClr>
              <a:buSzPts val="1500"/>
              <a:buFont typeface="Arial"/>
              <a:buChar char="●"/>
            </a:pPr>
            <a:r>
              <a:rPr lang="en-US" sz="1500">
                <a:solidFill>
                  <a:srgbClr val="000000"/>
                </a:solidFill>
              </a:rPr>
              <a:t>Καθορισμός απλών δεικτών για την παρακολούθηση της επιτυχίας, όπως η μείωση των αρνητικών περιστατικών στο διαδίκτυο ή η ποιοτική ανατροφοδότηση από τις ομάδες εστίασης των γονέων.</a:t>
            </a:r>
            <a:endParaRPr sz="1500">
              <a:solidFill>
                <a:srgbClr val="000000"/>
              </a:solidFill>
            </a:endParaRPr>
          </a:p>
          <a:p>
            <a:pPr marL="0" lvl="0" indent="0" algn="l" rtl="0">
              <a:lnSpc>
                <a:spcPct val="100000"/>
              </a:lnSpc>
              <a:spcBef>
                <a:spcPts val="0"/>
              </a:spcBef>
              <a:spcAft>
                <a:spcPts val="0"/>
              </a:spcAft>
              <a:buNone/>
            </a:pPr>
            <a:r>
              <a:t/>
            </a:r>
            <a:endParaRPr sz="1500">
              <a:solidFill>
                <a:srgbClr val="000000"/>
              </a:solidFill>
            </a:endParaRPr>
          </a:p>
          <a:p>
            <a:pPr marL="0" lvl="0" indent="0" algn="l" rtl="0">
              <a:lnSpc>
                <a:spcPct val="100000"/>
              </a:lnSpc>
              <a:spcBef>
                <a:spcPts val="0"/>
              </a:spcBef>
              <a:spcAft>
                <a:spcPts val="0"/>
              </a:spcAft>
              <a:buNone/>
            </a:pPr>
            <a:r>
              <a:rPr lang="en-US" sz="1700" b="1" u="sng">
                <a:solidFill>
                  <a:srgbClr val="000000"/>
                </a:solidFill>
              </a:rPr>
              <a:t>Ενότητα 4: Μια προσέγγιση σε επίπεδο σχολείου που γίνεται εφικτή.</a:t>
            </a:r>
            <a:endParaRPr sz="1700" b="1" u="sng">
              <a:solidFill>
                <a:srgbClr val="000000"/>
              </a:solidFill>
            </a:endParaRPr>
          </a:p>
          <a:p>
            <a:pPr marL="457200" lvl="0" indent="-323850" algn="l" rtl="0">
              <a:lnSpc>
                <a:spcPct val="100000"/>
              </a:lnSpc>
              <a:spcBef>
                <a:spcPts val="0"/>
              </a:spcBef>
              <a:spcAft>
                <a:spcPts val="0"/>
              </a:spcAft>
              <a:buClr>
                <a:srgbClr val="000000"/>
              </a:buClr>
              <a:buSzPts val="1500"/>
              <a:buFont typeface="Arial"/>
              <a:buChar char="●"/>
            </a:pPr>
            <a:r>
              <a:rPr lang="en-US" sz="1500">
                <a:solidFill>
                  <a:srgbClr val="000000"/>
                </a:solidFill>
              </a:rPr>
              <a:t>Προσδιορίστε και σχεδιάστε πρωτοβουλίες ψηφιακής ευημερίας σε επίπεδο σχολείου (π.χ. εκστρατείες ευαισθητοποίησης, ημέρες ισορροπίας) που αντιμετωπίζουν κινδύνους όπως το διαδικτυακό εκφοβισμό ή την υπερβολική χρήση οθονών.</a:t>
            </a:r>
            <a:endParaRPr sz="1500">
              <a:solidFill>
                <a:srgbClr val="000000"/>
              </a:solidFill>
            </a:endParaRPr>
          </a:p>
          <a:p>
            <a:pPr marL="457200" lvl="0" indent="-323850" algn="l" rtl="0">
              <a:lnSpc>
                <a:spcPct val="100000"/>
              </a:lnSpc>
              <a:spcBef>
                <a:spcPts val="0"/>
              </a:spcBef>
              <a:spcAft>
                <a:spcPts val="0"/>
              </a:spcAft>
              <a:buClr>
                <a:srgbClr val="000000"/>
              </a:buClr>
              <a:buSzPts val="1500"/>
              <a:buFont typeface="Arial"/>
              <a:buChar char="●"/>
            </a:pPr>
            <a:r>
              <a:rPr lang="en-US" sz="1500">
                <a:solidFill>
                  <a:srgbClr val="000000"/>
                </a:solidFill>
              </a:rPr>
              <a:t>Δημιουργήστε κατευθυντήριες γραμμές για την ισορροπημένη και σκόπιμη χρήση της ψηφιακής τεχνολογίας για τα ενδιαφερόμενα μέρη του σχολείου (εκπαιδευτικοί, γονείς και μαθητές).</a:t>
            </a:r>
            <a:endParaRPr sz="15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3aec51c1436_0_1019"/>
          <p:cNvSpPr txBox="1"/>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428" name="Google Shape;428;g3aec51c1436_0_1019"/>
          <p:cNvSpPr txBox="1"/>
          <p:nvPr>
            <p:ph type="body" idx="1"/>
          </p:nvPr>
        </p:nvSpPr>
        <p:spPr>
          <a:xfrm>
            <a:off x="97975" y="3189900"/>
            <a:ext cx="11944200" cy="358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3000" i="1"/>
              <a:t>Κοιτάζοντας το τρέχον σχολικό σας περιβάλλον, ποιο από τα τέσσερα αλληλένδετα στοιχεία (ευθυγράμμιση οράματος, πρακτική στην τάξη, συμμετοχή της οικογένειας ή μετριασμός κινδύνου) αντιπροσωπεύει τη μεγαλύτερη σας αδυναμία αυτή τη στιγμή και ποια είναι μια μικρή, υπάρχουσα ρουτίνα που θα μπορούσατε να τροποποιήσετε αυτή την εβδομάδα για να αρχίσετε να αντιμετωπίζετε αυτή την αδυναμία χωρίς να δημιουργήσετε επιπλέον διοικητικό φόρτο;</a:t>
            </a:r>
            <a:endParaRPr sz="3000" i="1"/>
          </a:p>
          <a:p>
            <a:pPr marL="0" lvl="0" indent="0" algn="ctr" rtl="0">
              <a:lnSpc>
                <a:spcPct val="90000"/>
              </a:lnSpc>
              <a:spcBef>
                <a:spcPts val="0"/>
              </a:spcBef>
              <a:spcAft>
                <a:spcPts val="0"/>
              </a:spcAft>
              <a:buNone/>
            </a:pPr>
            <a:r>
              <a:t/>
            </a:r>
            <a:endParaRPr sz="3000" i="1"/>
          </a:p>
          <a:p>
            <a:pPr marL="0" lvl="0" indent="0" algn="l" rtl="0">
              <a:lnSpc>
                <a:spcPct val="90000"/>
              </a:lnSpc>
              <a:spcBef>
                <a:spcPts val="0"/>
              </a:spcBef>
              <a:spcAft>
                <a:spcPts val="0"/>
              </a:spcAft>
              <a:buClr>
                <a:schemeClr val="dk1"/>
              </a:buClr>
              <a:buSzPts val="1800"/>
              <a:buNone/>
            </a:pPr>
            <a:r>
              <a:t/>
            </a:r>
            <a:endParaRPr/>
          </a:p>
        </p:txBody>
      </p:sp>
      <p:pic>
        <p:nvPicPr>
          <p:cNvPr id="429" name="Google Shape;429;g3aec51c1436_0_1019" title="images.jpg"/>
          <p:cNvPicPr preferRelativeResize="0"/>
          <p:nvPr/>
        </p:nvPicPr>
        <p:blipFill>
          <a:blip r:embed="rId3">
            <a:alphaModFix/>
          </a:blip>
          <a:stretch>
            <a:fillRect/>
          </a:stretch>
        </p:blipFill>
        <p:spPr>
          <a:xfrm>
            <a:off x="4857750" y="981471"/>
            <a:ext cx="2476500" cy="18478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3aec51c1436_0_1025"/>
          <p:cNvSpPr txBox="1"/>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a:buNone/>
            </a:pPr>
            <a:r>
              <a:rPr lang="en-US" sz="3000"/>
              <a:t>Συμμετοχή των οικογενειών και της κοινότητας</a:t>
            </a:r>
            <a:endParaRPr sz="3000"/>
          </a:p>
        </p:txBody>
      </p:sp>
      <p:sp>
        <p:nvSpPr>
          <p:cNvPr id="435" name="Google Shape;435;g3aec51c1436_0_1025"/>
          <p:cNvSpPr txBox="1"/>
          <p:nvPr>
            <p:ph type="ctrTitle"/>
          </p:nvPr>
        </p:nvSpPr>
        <p:spPr>
          <a:xfrm>
            <a:off x="2179790" y="1174649"/>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a:buNone/>
            </a:pPr>
            <a:r>
              <a:rPr lang="en-US" sz="3000" b="1"/>
              <a:t>Ενότητα 3</a:t>
            </a:r>
            <a:endParaRPr sz="3000" b="1"/>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3aec51c1436_0_1032"/>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3.</a:t>
            </a:r>
            <a:r>
              <a:rPr lang="en-US"/>
              <a:t>1</a:t>
            </a:r>
            <a:r>
              <a:rPr lang="en-US"/>
              <a:t>. </a:t>
            </a:r>
            <a:r>
              <a:rPr lang="en-US"/>
              <a:t>Κατανόηση του πλαισίου της κοινότητάς σας</a:t>
            </a:r>
            <a:endParaRPr/>
          </a:p>
        </p:txBody>
      </p:sp>
      <p:sp>
        <p:nvSpPr>
          <p:cNvPr id="442" name="Google Shape;442;g3aec51c1436_0_1032"/>
          <p:cNvSpPr txBox="1"/>
          <p:nvPr>
            <p:ph type="body" idx="1"/>
          </p:nvPr>
        </p:nvSpPr>
        <p:spPr>
          <a:xfrm>
            <a:off x="97975" y="854677"/>
            <a:ext cx="11944500" cy="8814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sz="2200"/>
              <a:t>Πριν επιλέξετε τις στρατηγικές που θα χρησιμοποιήσετε ή δημιουργήσετε σχέδια, πρέπει να γνωρίζετε ποιοι είναι οι γονείς των μαθητών σας, τι χρειάζονται και πώς προτιμούν να επικοινωνούν. </a:t>
            </a:r>
            <a:endParaRPr sz="2200"/>
          </a:p>
        </p:txBody>
      </p:sp>
      <p:sp>
        <p:nvSpPr>
          <p:cNvPr id="443" name="Google Shape;443;g3aec51c1436_0_1032"/>
          <p:cNvSpPr txBox="1"/>
          <p:nvPr>
            <p:ph type="body" idx="2"/>
          </p:nvPr>
        </p:nvSpPr>
        <p:spPr>
          <a:xfrm>
            <a:off x="97975" y="1951375"/>
            <a:ext cx="11944500" cy="2352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Δεν πρόκειται για υποθέσεις βασισμένες σε αυτό που λειτούργησε σε άλλο σχολείο ή σε αυτό που διαβάσατε σε μια έκθεση. Πρόκειται για </a:t>
            </a:r>
            <a:r>
              <a:rPr lang="en-US" b="1"/>
              <a:t>την κατανόηση της ΔΙΚΗΣ ΣΑΣ κοινότητας</a:t>
            </a:r>
            <a:r>
              <a:rPr lang="en-US"/>
              <a:t>: την πρόσβασή της στην τεχνολογία, το επίπεδο άνεσής της, τις πολιτισμικές της προτιμήσεις και τις πραγματικές προκλήσεις που αντιμετωπίζει. </a:t>
            </a:r>
            <a:endParaRPr/>
          </a:p>
          <a:p>
            <a:pPr marL="0" lvl="0" indent="0" algn="l" rtl="0">
              <a:spcBef>
                <a:spcPts val="1000"/>
              </a:spcBef>
              <a:spcAft>
                <a:spcPts val="0"/>
              </a:spcAft>
              <a:buNone/>
            </a:pPr>
            <a:r>
              <a:t/>
            </a:r>
            <a:endParaRPr/>
          </a:p>
          <a:p>
            <a:pPr marL="0" lvl="0" indent="0" algn="l" rtl="0">
              <a:spcBef>
                <a:spcPts val="1000"/>
              </a:spcBef>
              <a:spcAft>
                <a:spcPts val="0"/>
              </a:spcAft>
              <a:buNone/>
            </a:pPr>
            <a:r>
              <a:rPr lang="en-US"/>
              <a:t>Όταν ξεκινάτε με την αξιολόγηση, διασφαλίζετε ότι κάθε στρατηγική που επιλέγετε ταιριάζει πραγματικά στη ζωή των οικογενειών σας, αντί να δημιουργεί περισσότερα εμπόδια ή απογοήτευση.</a:t>
            </a:r>
            <a:endParaRPr/>
          </a:p>
          <a:p>
            <a:pPr marL="0" lvl="0" indent="0" algn="l" rtl="0">
              <a:spcBef>
                <a:spcPts val="1000"/>
              </a:spcBef>
              <a:spcAft>
                <a:spcPts val="0"/>
              </a:spcAft>
              <a:buNone/>
            </a:pPr>
            <a:r>
              <a:t/>
            </a:r>
            <a:endParaRPr/>
          </a:p>
          <a:p>
            <a:pPr marL="0" lvl="0" indent="0" algn="l" rtl="0">
              <a:spcBef>
                <a:spcPts val="1000"/>
              </a:spcBef>
              <a:spcAft>
                <a:spcPts val="0"/>
              </a:spcAft>
              <a:buNone/>
            </a:pPr>
            <a:r>
              <a:t/>
            </a:r>
            <a:endParaRPr/>
          </a:p>
        </p:txBody>
      </p:sp>
      <p:sp>
        <p:nvSpPr>
          <p:cNvPr id="444" name="Google Shape;444;g3aec51c1436_0_1032"/>
          <p:cNvSpPr txBox="1"/>
          <p:nvPr/>
        </p:nvSpPr>
        <p:spPr>
          <a:xfrm>
            <a:off x="136800" y="5458675"/>
            <a:ext cx="11918400" cy="1293300"/>
          </a:xfrm>
          <a:prstGeom prst="rect">
            <a:avLst/>
          </a:prstGeom>
          <a:solidFill>
            <a:srgbClr val="F6E2F0"/>
          </a:solid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None/>
            </a:pPr>
            <a:r>
              <a:rPr lang="en-US" sz="1800">
                <a:solidFill>
                  <a:schemeClr val="dk1"/>
                </a:solidFill>
              </a:rPr>
              <a:t>Ένα σχέδιο δράσης που έχει δημιουργηθεί με αυτόν τον τρόπο γίνεται μια </a:t>
            </a:r>
            <a:r>
              <a:rPr lang="en-US" sz="1800" b="1">
                <a:solidFill>
                  <a:srgbClr val="DE0A9D"/>
                </a:solidFill>
              </a:rPr>
              <a:t>ζωντανή στρατηγική</a:t>
            </a:r>
            <a:r>
              <a:rPr lang="en-US" sz="1800">
                <a:solidFill>
                  <a:schemeClr val="dk1"/>
                </a:solidFill>
              </a:rPr>
              <a:t>, όχι μια λίστα ελέγχου. Συνδέει τις γενικές φιλοδοξίες με τις πραγματικότητες της τάξης και τους ρόλους των ενδιαφερομένων.</a:t>
            </a:r>
            <a:endParaRPr sz="18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3aec51c1436_0_1040"/>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Αξιολογήστε την κοινότητά σας - </a:t>
            </a:r>
            <a:r>
              <a:rPr lang="en-US"/>
              <a:t>Μέρος 1</a:t>
            </a:r>
            <a:endParaRPr/>
          </a:p>
        </p:txBody>
      </p:sp>
      <p:sp>
        <p:nvSpPr>
          <p:cNvPr id="451" name="Google Shape;451;g3aec51c1436_0_1040"/>
          <p:cNvSpPr txBox="1"/>
          <p:nvPr>
            <p:ph type="body" idx="2"/>
          </p:nvPr>
        </p:nvSpPr>
        <p:spPr>
          <a:xfrm>
            <a:off x="145200" y="962025"/>
            <a:ext cx="3849000" cy="3679200"/>
          </a:xfrm>
          <a:prstGeom prst="rect">
            <a:avLst/>
          </a:prstGeom>
          <a:solidFill>
            <a:srgbClr val="F6E2F0"/>
          </a:solidFill>
          <a:ln w="28575" cap="flat" cmpd="sng">
            <a:solidFill>
              <a:srgbClr val="F766CA"/>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Βήμα 1: Έρευνα σε οικογένειες </a:t>
            </a:r>
            <a:endParaRPr sz="1600" b="1"/>
          </a:p>
          <a:p>
            <a:pPr marL="0" lvl="0" indent="0" algn="l" rtl="0">
              <a:spcBef>
                <a:spcPts val="1000"/>
              </a:spcBef>
              <a:spcAft>
                <a:spcPts val="0"/>
              </a:spcAft>
              <a:buNone/>
            </a:pPr>
            <a:r>
              <a:rPr lang="en-US" sz="1600"/>
              <a:t>Δημιουργήστε ένα απλό έντυπο Google με ερωτήσεις σχετικά με τα δημογραφικά στοιχεία της οικογένειας:</a:t>
            </a:r>
            <a:endParaRPr sz="1600"/>
          </a:p>
          <a:p>
            <a:pPr marL="457200" lvl="0" indent="-330200" algn="l" rtl="0">
              <a:spcBef>
                <a:spcPts val="1000"/>
              </a:spcBef>
              <a:spcAft>
                <a:spcPts val="0"/>
              </a:spcAft>
              <a:buSzPts val="1600"/>
              <a:buAutoNum type="arabicPeriod"/>
            </a:pPr>
            <a:r>
              <a:rPr lang="en-US" sz="1600"/>
              <a:t>Ποιες συσκευές χρησιμοποιεί η οικογένειά σας στο σπίτι;</a:t>
            </a:r>
            <a:endParaRPr sz="1600"/>
          </a:p>
          <a:p>
            <a:pPr marL="457200" lvl="0" indent="-330200" algn="l" rtl="0">
              <a:spcBef>
                <a:spcPts val="0"/>
              </a:spcBef>
              <a:spcAft>
                <a:spcPts val="0"/>
              </a:spcAft>
              <a:buSzPts val="1600"/>
              <a:buAutoNum type="arabicPeriod"/>
            </a:pPr>
            <a:r>
              <a:rPr lang="en-US" sz="1600"/>
              <a:t>Πόσο άνετα αισθάνονται οι οικογένειες με την τεχνολογία; (κλίμακα 1-5)</a:t>
            </a:r>
            <a:endParaRPr sz="1600"/>
          </a:p>
          <a:p>
            <a:pPr marL="457200" lvl="0" indent="-330200" algn="l" rtl="0">
              <a:spcBef>
                <a:spcPts val="0"/>
              </a:spcBef>
              <a:spcAft>
                <a:spcPts val="0"/>
              </a:spcAft>
              <a:buSzPts val="1600"/>
              <a:buAutoNum type="arabicPeriod"/>
            </a:pPr>
            <a:r>
              <a:rPr lang="en-US" sz="1600"/>
              <a:t>Πώς προτιμάτε να λαμβάνετε τις επικοινωνίες του σχολείου;</a:t>
            </a:r>
            <a:endParaRPr sz="1600"/>
          </a:p>
          <a:p>
            <a:pPr marL="457200" lvl="0" indent="-330200" algn="l" rtl="0">
              <a:spcBef>
                <a:spcPts val="0"/>
              </a:spcBef>
              <a:spcAft>
                <a:spcPts val="0"/>
              </a:spcAft>
              <a:buSzPts val="1600"/>
              <a:buAutoNum type="arabicPeriod"/>
            </a:pPr>
            <a:r>
              <a:rPr lang="en-US" sz="1600"/>
              <a:t>Ποιες ψηφιακές προκλήσεις αντιμετωπίζουν οι οικογένειες;</a:t>
            </a:r>
            <a:endParaRPr sz="1600"/>
          </a:p>
          <a:p>
            <a:pPr marL="0" lvl="0" indent="0" algn="l" rtl="0">
              <a:spcBef>
                <a:spcPts val="1000"/>
              </a:spcBef>
              <a:spcAft>
                <a:spcPts val="0"/>
              </a:spcAft>
              <a:buNone/>
            </a:pPr>
            <a:r>
              <a:rPr lang="en-US" sz="1600"/>
              <a:t>Στείλτε το στις οικογένειες. Δώστε τους 3-5 ημέρες για να απαντήσουν.</a:t>
            </a:r>
            <a:endParaRPr sz="1600"/>
          </a:p>
        </p:txBody>
      </p:sp>
      <p:sp>
        <p:nvSpPr>
          <p:cNvPr id="452" name="Google Shape;452;g3aec51c1436_0_1040"/>
          <p:cNvSpPr txBox="1"/>
          <p:nvPr>
            <p:ph type="body" idx="2"/>
          </p:nvPr>
        </p:nvSpPr>
        <p:spPr>
          <a:xfrm>
            <a:off x="4175550" y="962025"/>
            <a:ext cx="3898500" cy="3679200"/>
          </a:xfrm>
          <a:prstGeom prst="rect">
            <a:avLst/>
          </a:prstGeom>
          <a:solidFill>
            <a:srgbClr val="9BF1F9"/>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Βήμα 2: Αυτοανασκόπηση</a:t>
            </a:r>
            <a:endParaRPr sz="1600" b="1"/>
          </a:p>
          <a:p>
            <a:pPr marL="0" lvl="0" indent="0" algn="l" rtl="0">
              <a:spcBef>
                <a:spcPts val="1000"/>
              </a:spcBef>
              <a:spcAft>
                <a:spcPts val="0"/>
              </a:spcAft>
              <a:buNone/>
            </a:pPr>
            <a:r>
              <a:rPr lang="en-US" sz="1600">
                <a:solidFill>
                  <a:schemeClr val="dk1"/>
                </a:solidFill>
              </a:rPr>
              <a:t>Ενώ περιμένετε τις απαντήσεις της έρευνας, σκεφτείτε τις ακόλουθες ερωτήσεις:</a:t>
            </a:r>
            <a:endParaRPr sz="1600">
              <a:solidFill>
                <a:schemeClr val="dk1"/>
              </a:solidFill>
            </a:endParaRPr>
          </a:p>
          <a:p>
            <a:pPr marL="457200" lvl="0" indent="-330200" algn="l" rtl="0">
              <a:spcBef>
                <a:spcPts val="1000"/>
              </a:spcBef>
              <a:spcAft>
                <a:spcPts val="0"/>
              </a:spcAft>
              <a:buSzPts val="1600"/>
              <a:buChar char="●"/>
            </a:pPr>
            <a:r>
              <a:rPr lang="en-US" sz="1600"/>
              <a:t>Ποια ψηφιακή επικοινωνία χρησιμοποιώ επί του παρόντος;</a:t>
            </a:r>
            <a:endParaRPr sz="1600"/>
          </a:p>
          <a:p>
            <a:pPr marL="457200" lvl="0" indent="-330200" algn="l" rtl="0">
              <a:spcBef>
                <a:spcPts val="0"/>
              </a:spcBef>
              <a:spcAft>
                <a:spcPts val="0"/>
              </a:spcAft>
              <a:buSzPts val="1600"/>
              <a:buChar char="●"/>
            </a:pPr>
            <a:r>
              <a:rPr lang="en-US" sz="1600"/>
              <a:t>Ποιες οικογένειες ανταποκρίνονται καλά; Από ποιες δεν έχω νέα;</a:t>
            </a:r>
            <a:endParaRPr sz="1600"/>
          </a:p>
          <a:p>
            <a:pPr marL="457200" lvl="0" indent="-330200" algn="l" rtl="0">
              <a:spcBef>
                <a:spcPts val="0"/>
              </a:spcBef>
              <a:spcAft>
                <a:spcPts val="0"/>
              </a:spcAft>
              <a:buSzPts val="1600"/>
              <a:buChar char="●"/>
            </a:pPr>
            <a:r>
              <a:rPr lang="en-US" sz="1600"/>
              <a:t>Ποιες κοινοτικές συνεργασίες θα μπορούσαν να βοηθήσουν;</a:t>
            </a:r>
            <a:endParaRPr sz="1600"/>
          </a:p>
          <a:p>
            <a:pPr marL="0" lvl="0" indent="0" algn="l" rtl="0">
              <a:spcBef>
                <a:spcPts val="1000"/>
              </a:spcBef>
              <a:spcAft>
                <a:spcPts val="0"/>
              </a:spcAft>
              <a:buNone/>
            </a:pPr>
            <a:r>
              <a:rPr lang="en-US" sz="1600"/>
              <a:t>Να είστε ειλικρινείς. Δεν μπορείτε να διορθώσετε κάτι που δεν αναγνωρίζετε.</a:t>
            </a:r>
            <a:endParaRPr sz="1600"/>
          </a:p>
        </p:txBody>
      </p:sp>
      <p:sp>
        <p:nvSpPr>
          <p:cNvPr id="453" name="Google Shape;453;g3aec51c1436_0_1040"/>
          <p:cNvSpPr txBox="1"/>
          <p:nvPr>
            <p:ph type="body" idx="2"/>
          </p:nvPr>
        </p:nvSpPr>
        <p:spPr>
          <a:xfrm>
            <a:off x="8255400" y="962025"/>
            <a:ext cx="3787200" cy="3679200"/>
          </a:xfrm>
          <a:prstGeom prst="rect">
            <a:avLst/>
          </a:prstGeom>
          <a:solidFill>
            <a:srgbClr val="DFD5F8"/>
          </a:solidFill>
          <a:ln w="2857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Βήμα 3: Ανάλυση αποτελεσμάτων</a:t>
            </a:r>
            <a:endParaRPr sz="1600" b="1"/>
          </a:p>
          <a:p>
            <a:pPr marL="457200" lvl="0" indent="-330200" algn="l" rtl="0">
              <a:spcBef>
                <a:spcPts val="1000"/>
              </a:spcBef>
              <a:spcAft>
                <a:spcPts val="0"/>
              </a:spcAft>
              <a:buClr>
                <a:schemeClr val="dk1"/>
              </a:buClr>
              <a:buSzPts val="1600"/>
              <a:buChar char="●"/>
            </a:pPr>
            <a:r>
              <a:rPr lang="en-US" sz="1600">
                <a:solidFill>
                  <a:schemeClr val="dk1"/>
                </a:solidFill>
              </a:rPr>
              <a:t>Μόλις λάβετε τις απαντήσεις της έρευνας, αναζητήστε μοτίβα:</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Ποιο ποσοστό έχει smartphone; Υπολογιστές; Και τα δύο; Κανένα από τα δύο;</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Ποιο είναι το επίπεδο άνεσης που αναφέρουν οι άνθρωποι;</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Διαφέρουν οι προτιμήσεις επικοινωνίας ανάλογα με τη γλωσσική ομάδα; Την ηλικία του παιδιού;</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Ποιες προκλήσεις εμφανίζονται πιο συχνά;</a:t>
            </a:r>
            <a:endParaRPr sz="1600">
              <a:solidFill>
                <a:schemeClr val="dk1"/>
              </a:solidFill>
            </a:endParaRPr>
          </a:p>
        </p:txBody>
      </p:sp>
      <p:sp>
        <p:nvSpPr>
          <p:cNvPr id="454" name="Google Shape;454;g3aec51c1436_0_1040"/>
          <p:cNvSpPr txBox="1"/>
          <p:nvPr/>
        </p:nvSpPr>
        <p:spPr>
          <a:xfrm>
            <a:off x="145200" y="5105400"/>
            <a:ext cx="11897400" cy="1200600"/>
          </a:xfrm>
          <a:prstGeom prst="rect">
            <a:avLst/>
          </a:prstGeom>
          <a:noFill/>
          <a:ln>
            <a:noFill/>
          </a:ln>
        </p:spPr>
        <p:txBody>
          <a:bodyPr spcFirstLastPara="1" wrap="square" lIns="91425" tIns="91425" rIns="91425" bIns="91425" anchor="t" anchorCtr="0">
            <a:spAutoFit/>
          </a:bodyPr>
          <a:lstStyle/>
          <a:p>
            <a:pPr marL="0" lvl="0" indent="0" algn="l" rtl="0">
              <a:spcBef>
                <a:spcPts val="1400"/>
              </a:spcBef>
              <a:spcAft>
                <a:spcPts val="1400"/>
              </a:spcAft>
              <a:buNone/>
            </a:pPr>
            <a:r>
              <a:rPr lang="en-US" sz="2200" b="1"/>
              <a:t>Συντάξτε μια σύντομη περίληψη: </a:t>
            </a:r>
            <a:r>
              <a:rPr lang="en-US" sz="2200" i="1"/>
              <a:t>«Οι περισσότερες οικογένειες διαθέτουν τηλέφωνα, αλλά έχουν περιορισμένη πρόσβαση σε υπολογιστές. Οι ισπανόφωνες οικογένειες προτιμούν τα μηνύματα κειμένου, ενώ οι ελληνόφωνες οικογένειες προτιμούν τις σημειώσεις σε χαρτί. Κύριες προκλήσεις: υπερβολικός χρόνος μπροστά στην οθόνη, βοήθεια με τα μαθήματα σε συσκευές».</a:t>
            </a:r>
            <a:endParaRPr sz="2200" i="1"/>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3aec51c1436_0_1051"/>
          <p:cNvSpPr txBox="1"/>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460" name="Google Shape;460;g3aec51c1436_0_1051"/>
          <p:cNvSpPr txBox="1"/>
          <p:nvPr>
            <p:ph type="body" idx="1"/>
          </p:nvPr>
        </p:nvSpPr>
        <p:spPr>
          <a:xfrm>
            <a:off x="97975" y="3189900"/>
            <a:ext cx="11944200" cy="358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3000" i="1"/>
              <a:t>Τι σας εξέπληξε περισσότερο σχετικά με την πρόσβαση και τις προτιμήσεις της οικογένειάς σας σε θέματα τεχνολογίας; Πώς αυτή η νέα αντίληψη αλλάζει όσα νομίζατε ότι γνωρίζατε σχετικά με τη συμμετοχή της σχολικής σας κοινότητας;</a:t>
            </a:r>
            <a:endParaRPr sz="3000" i="1"/>
          </a:p>
          <a:p>
            <a:pPr marL="0" lvl="0" indent="0" algn="ctr" rtl="0">
              <a:lnSpc>
                <a:spcPct val="90000"/>
              </a:lnSpc>
              <a:spcBef>
                <a:spcPts val="0"/>
              </a:spcBef>
              <a:spcAft>
                <a:spcPts val="0"/>
              </a:spcAft>
              <a:buNone/>
            </a:pPr>
            <a:r>
              <a:t/>
            </a:r>
            <a:endParaRPr sz="3000" i="1"/>
          </a:p>
          <a:p>
            <a:pPr marL="0" lvl="0" indent="0" algn="l" rtl="0">
              <a:lnSpc>
                <a:spcPct val="90000"/>
              </a:lnSpc>
              <a:spcBef>
                <a:spcPts val="0"/>
              </a:spcBef>
              <a:spcAft>
                <a:spcPts val="0"/>
              </a:spcAft>
              <a:buClr>
                <a:schemeClr val="dk1"/>
              </a:buClr>
              <a:buSzPts val="1800"/>
              <a:buNone/>
            </a:pPr>
            <a:r>
              <a:t/>
            </a:r>
            <a:endParaRPr/>
          </a:p>
        </p:txBody>
      </p:sp>
      <p:pic>
        <p:nvPicPr>
          <p:cNvPr id="461" name="Google Shape;461;g3aec51c1436_0_1051" title="images.jpg"/>
          <p:cNvPicPr preferRelativeResize="0"/>
          <p:nvPr/>
        </p:nvPicPr>
        <p:blipFill>
          <a:blip r:embed="rId3">
            <a:alphaModFix/>
          </a:blip>
          <a:stretch>
            <a:fillRect/>
          </a:stretch>
        </p:blipFill>
        <p:spPr>
          <a:xfrm>
            <a:off x="4857750" y="981471"/>
            <a:ext cx="2476500" cy="18478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g3aec51c1436_0_1065"/>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sz="3400"/>
              <a:t>3.2. Επιλογή και σχεδιασμός των στρατηγικών εμπλοκής σας [I</a:t>
            </a:r>
            <a:r>
              <a:rPr lang="en-US" sz="3400"/>
              <a:t>]</a:t>
            </a:r>
            <a:endParaRPr sz="3300"/>
          </a:p>
        </p:txBody>
      </p:sp>
      <p:sp>
        <p:nvSpPr>
          <p:cNvPr id="468" name="Google Shape;468;g3aec51c1436_0_1065"/>
          <p:cNvSpPr txBox="1"/>
          <p:nvPr>
            <p:ph type="body" idx="2"/>
          </p:nvPr>
        </p:nvSpPr>
        <p:spPr>
          <a:xfrm>
            <a:off x="1014450" y="2555925"/>
            <a:ext cx="10163100" cy="3022500"/>
          </a:xfrm>
          <a:prstGeom prst="rect">
            <a:avLst/>
          </a:prstGeom>
          <a:solidFill>
            <a:srgbClr val="D3E3FD"/>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1000"/>
              </a:spcBef>
              <a:spcAft>
                <a:spcPts val="0"/>
              </a:spcAft>
              <a:buNone/>
            </a:pPr>
            <a:r>
              <a:rPr lang="en-US" sz="1600"/>
              <a:t>Το West Contra Costa Unified School District στην Καλιφόρνια συνεργάστηκε με το ParentPowered για την υλοποίηση ενός προγράμματος εμπλοκής των οικογενειών μέσω γραπτών μηνυμάτων. </a:t>
            </a:r>
            <a:endParaRPr sz="1600"/>
          </a:p>
          <a:p>
            <a:pPr marL="0" lvl="0" indent="0" algn="l" rtl="0">
              <a:spcBef>
                <a:spcPts val="1000"/>
              </a:spcBef>
              <a:spcAft>
                <a:spcPts val="0"/>
              </a:spcAft>
              <a:buNone/>
            </a:pPr>
            <a:r>
              <a:t/>
            </a:r>
            <a:endParaRPr sz="1600"/>
          </a:p>
          <a:p>
            <a:pPr marL="0" lvl="0" indent="0" algn="l" rtl="0">
              <a:spcBef>
                <a:spcPts val="1000"/>
              </a:spcBef>
              <a:spcAft>
                <a:spcPts val="0"/>
              </a:spcAft>
              <a:buNone/>
            </a:pPr>
            <a:r>
              <a:rPr lang="en-US" sz="1600"/>
              <a:t>Οι γονείς λαμβάνουν εβδομαδιαία μηνύματα κειμένου με διασκεδαστικές, εύκολες δραστηριότητες που μπορούν να κάνουν με τα παιδιά τους σε λίγα λεπτά, εντάσσοντας τις φυσικά στην καθημερινή ρουτίνα, όπως τα γεύματα ή τις μετακινήσεις με το αυτοκίνητο. Αυτή η προσέγγιση χαμηλής τεχνολογίας αποδείχθηκε ιδιαίτερα αποτελεσματική για οικογένειες που δεν μπορούσαν να παρευρεθούν σε εκδηλώσεις λόγω του προγράμματος εργασίας τους ή άλλων εμποδίων. Η περιφέρεια διαπίστωσε ότι αυτή η επικοινωνία που βασίζεται στα δυνατά σημεία δημιούργησε εμπιστοσύνη και σεβασμό μεταξύ του σχολείου και του σπιτιού, αποδεικνύοντας πώς απλά ψηφιακά εργαλεία μπορούν να ενισχύσουν τις συνεργασίες με τις οικογένειες όταν ανταποκρίνονται στις ανάγκες τους. </a:t>
            </a:r>
            <a:endParaRPr sz="1600"/>
          </a:p>
          <a:p>
            <a:pPr marL="0" lvl="0" indent="0" algn="l" rtl="0">
              <a:spcBef>
                <a:spcPts val="1000"/>
              </a:spcBef>
              <a:spcAft>
                <a:spcPts val="0"/>
              </a:spcAft>
              <a:buNone/>
            </a:pPr>
            <a:r>
              <a:rPr lang="en-US" sz="1600"/>
              <a:t>(</a:t>
            </a:r>
            <a:r>
              <a:rPr lang="en-US" sz="1600" u="sng">
                <a:solidFill>
                  <a:schemeClr val="hlink"/>
                </a:solidFill>
                <a:hlinkClick r:id="rId3"/>
              </a:rPr>
              <a:t>https://parentpowered.com/case-studies/</a:t>
            </a:r>
            <a:r>
              <a:rPr lang="en-US" sz="1600"/>
              <a:t>)</a:t>
            </a:r>
            <a:endParaRPr sz="1600"/>
          </a:p>
        </p:txBody>
      </p:sp>
      <p:sp>
        <p:nvSpPr>
          <p:cNvPr id="469" name="Google Shape;469;g3aec51c1436_0_1065"/>
          <p:cNvSpPr txBox="1"/>
          <p:nvPr>
            <p:ph type="body" idx="1"/>
          </p:nvPr>
        </p:nvSpPr>
        <p:spPr>
          <a:xfrm>
            <a:off x="97975" y="854674"/>
            <a:ext cx="11944500" cy="13482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sz="2200"/>
              <a:t>Η συμμετοχή της οικογένειας είναι ένα βασικό στοιχείο της βιώσιμης ψηφιακής ευημερίας, καθώς οι τεχνολογικές συνήθειες των παιδιών διαμορφώνονται κυρίως στο σπίτι, καθιστώντας απαραίτητη τη συνεργασία των οικογενειών και των σχολείων για τη δημιουργία και την ενίσχυση υγιών ψηφιακών πρακτικών.</a:t>
            </a:r>
            <a:endParaRPr sz="22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3aec51c1436_0_1079"/>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sz="3400"/>
              <a:t>3.2. Επιλογή και σχεδιασμός των στρατηγικών εμπλοκής σας [II]</a:t>
            </a:r>
            <a:endParaRPr sz="3300"/>
          </a:p>
        </p:txBody>
      </p:sp>
      <p:sp>
        <p:nvSpPr>
          <p:cNvPr id="476" name="Google Shape;476;g3aec51c1436_0_1079"/>
          <p:cNvSpPr txBox="1"/>
          <p:nvPr>
            <p:ph type="body" idx="1"/>
          </p:nvPr>
        </p:nvSpPr>
        <p:spPr>
          <a:xfrm>
            <a:off x="97975" y="678825"/>
            <a:ext cx="11944500" cy="520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sz="1600">
                <a:solidFill>
                  <a:schemeClr val="dk1"/>
                </a:solidFill>
              </a:rPr>
              <a:t>Με βάση την έρευνα των Elias et al. (2022), ακολουθούν συγκεκριμένες, εφαρμόσιμες στρατηγικές για την εμπλοκή των οικογενειών σε κοινές ψηφιακές νόρμες και υγιείς πρακτικές τεχνολογίας:</a:t>
            </a:r>
            <a:endParaRPr sz="1600">
              <a:solidFill>
                <a:schemeClr val="dk1"/>
              </a:solidFill>
            </a:endParaRPr>
          </a:p>
          <a:p>
            <a:pPr marL="0" lvl="0" indent="0" algn="just" rtl="0">
              <a:spcBef>
                <a:spcPts val="1000"/>
              </a:spcBef>
              <a:spcAft>
                <a:spcPts val="0"/>
              </a:spcAft>
              <a:buNone/>
            </a:pPr>
            <a:r>
              <a:t/>
            </a:r>
            <a:endParaRPr sz="1600">
              <a:solidFill>
                <a:schemeClr val="dk1"/>
              </a:solidFill>
            </a:endParaRPr>
          </a:p>
          <a:p>
            <a:pPr marL="457200" lvl="0" indent="-330200" algn="l" rtl="0">
              <a:lnSpc>
                <a:spcPct val="100000"/>
              </a:lnSpc>
              <a:spcBef>
                <a:spcPts val="0"/>
              </a:spcBef>
              <a:spcAft>
                <a:spcPts val="0"/>
              </a:spcAft>
              <a:buClr>
                <a:srgbClr val="000000"/>
              </a:buClr>
              <a:buSzPts val="1600"/>
              <a:buAutoNum type="arabicPeriod"/>
            </a:pPr>
            <a:r>
              <a:rPr lang="en-US" sz="1600" b="1">
                <a:solidFill>
                  <a:srgbClr val="000000"/>
                </a:solidFill>
              </a:rPr>
              <a:t>Απλά μηνύματα</a:t>
            </a:r>
            <a:endParaRPr sz="1600">
              <a:solidFill>
                <a:srgbClr val="000000"/>
              </a:solidFill>
            </a:endParaRPr>
          </a:p>
          <a:p>
            <a:pPr marL="457200" lvl="0" indent="0" algn="l" rtl="0">
              <a:lnSpc>
                <a:spcPct val="100000"/>
              </a:lnSpc>
              <a:spcBef>
                <a:spcPts val="1000"/>
              </a:spcBef>
              <a:spcAft>
                <a:spcPts val="0"/>
              </a:spcAft>
              <a:buNone/>
            </a:pPr>
            <a:r>
              <a:rPr lang="en-US" sz="1600">
                <a:solidFill>
                  <a:srgbClr val="000000"/>
                </a:solidFill>
              </a:rPr>
              <a:t>Χρησιμοποιήστε σύντομα, στοχευμένα ηλεκτρονικά μηνύματα για να διατηρήσετε μια συνεπή επικοινωνία. Στέλνετε εβδομαδιαία μηνύματα κειμένου με συγκεκριμένες προτάσεις, όπως «Δοκιμάστε να διαβάσετε μαζί για 20 λεπτά πριν από την ώρα της οθόνης απόψε» ή σύντομες υπενθυμίσεις σχετικά με τα συμφωνημένα όρια χρόνου οθόνης. Διατηρήστε όλα τα μηνύματα κάτω από 160 χαρακτήρες, ευαίσθητα από πολιτισμική άποψη και σύμφωνα με τις κοινές συμφωνίες της οικογένειάς σας.</a:t>
            </a:r>
            <a:endParaRPr sz="1600">
              <a:solidFill>
                <a:srgbClr val="000000"/>
              </a:solidFill>
            </a:endParaRPr>
          </a:p>
          <a:p>
            <a:pPr marL="457200" lvl="0" indent="-330200" algn="l" rtl="0">
              <a:lnSpc>
                <a:spcPct val="100000"/>
              </a:lnSpc>
              <a:spcBef>
                <a:spcPts val="1000"/>
              </a:spcBef>
              <a:spcAft>
                <a:spcPts val="0"/>
              </a:spcAft>
              <a:buClr>
                <a:srgbClr val="000000"/>
              </a:buClr>
              <a:buSzPts val="1600"/>
              <a:buAutoNum type="arabicPeriod"/>
            </a:pPr>
            <a:r>
              <a:rPr lang="en-US" sz="1600" b="1">
                <a:solidFill>
                  <a:srgbClr val="000000"/>
                </a:solidFill>
              </a:rPr>
              <a:t>Κοινωνικά μέσα για την επέκταση της μάθησης</a:t>
            </a:r>
            <a:endParaRPr sz="1600">
              <a:solidFill>
                <a:srgbClr val="000000"/>
              </a:solidFill>
            </a:endParaRPr>
          </a:p>
          <a:p>
            <a:pPr marL="457200" lvl="0" indent="0" algn="l" rtl="0">
              <a:lnSpc>
                <a:spcPct val="100000"/>
              </a:lnSpc>
              <a:spcBef>
                <a:spcPts val="1000"/>
              </a:spcBef>
              <a:spcAft>
                <a:spcPts val="0"/>
              </a:spcAft>
              <a:buNone/>
            </a:pPr>
            <a:r>
              <a:rPr lang="en-US" sz="1600">
                <a:solidFill>
                  <a:srgbClr val="000000"/>
                </a:solidFill>
              </a:rPr>
              <a:t>Συναντήστε τις οικογένειες εκεί όπου ήδη περνούν το χρόνο τους, δημιουργώντας ιδιωτικές ομάδες στο Facebook ή λογαριασμούς στο Instagram. Μοιραστείτε καθημερινές δραστηριότητες της τάξης που οι γονείς μπορούν να συζητήσουν με τα παιδιά, μοιραστείτε ερωτήσεις που οι οικογένειες μπορούν να κάνουν σχετικά με τα σχολικά έργα, φωτογραφίες από δραστηριότητες εκτός διαδικτύου που γίνονται στο σχολείο και απλές προκλήσεις που οι οικογένειες μπορούν να δοκιμάσουν μαζί.</a:t>
            </a:r>
            <a:endParaRPr sz="1600">
              <a:solidFill>
                <a:srgbClr val="000000"/>
              </a:solidFill>
            </a:endParaRPr>
          </a:p>
          <a:p>
            <a:pPr marL="457200" lvl="0" indent="-330200" algn="l" rtl="0">
              <a:lnSpc>
                <a:spcPct val="100000"/>
              </a:lnSpc>
              <a:spcBef>
                <a:spcPts val="1000"/>
              </a:spcBef>
              <a:spcAft>
                <a:spcPts val="0"/>
              </a:spcAft>
              <a:buClr>
                <a:srgbClr val="000000"/>
              </a:buClr>
              <a:buSzPts val="1600"/>
              <a:buAutoNum type="arabicPeriod"/>
            </a:pPr>
            <a:r>
              <a:rPr lang="en-US" sz="1600" b="1">
                <a:solidFill>
                  <a:srgbClr val="000000"/>
                </a:solidFill>
              </a:rPr>
              <a:t>Κέντρα επικοινωνίας πολλαπλών πλατφορμών</a:t>
            </a:r>
            <a:endParaRPr sz="1600">
              <a:solidFill>
                <a:srgbClr val="000000"/>
              </a:solidFill>
            </a:endParaRPr>
          </a:p>
          <a:p>
            <a:pPr marL="457200" lvl="0" indent="0" algn="l" rtl="0">
              <a:lnSpc>
                <a:spcPct val="100000"/>
              </a:lnSpc>
              <a:spcBef>
                <a:spcPts val="1000"/>
              </a:spcBef>
              <a:spcAft>
                <a:spcPts val="1000"/>
              </a:spcAft>
              <a:buNone/>
            </a:pPr>
            <a:r>
              <a:rPr lang="en-US" sz="1600">
                <a:solidFill>
                  <a:srgbClr val="000000"/>
                </a:solidFill>
              </a:rPr>
              <a:t>Αναγνωρίστε ότι οι οικογένειες χρησιμοποιούν διαφορετικά κανάλια επικοινωνίας και εδραιώστε την παρουσία σας σε πολλαπλές πλατφόρμες. Χρησιμοποιήστε μηνύματα κειμένου για γρήγορες ενημερώσεις και υπενθυμίσεις, email για λεπτομερείς πληροφορίες και πόρους, πύλες συστημάτων διαχείρισης μάθησης για την παρακολούθηση της προόδου και κοινοτικά κέντρα ή βιβλιοθήκες ως φυσικούς χώρους για την υποστήριξη της ψηφιακής παιδείας.</a:t>
            </a:r>
            <a:endParaRPr sz="1600">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g3aec51c1436_0_1086"/>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sz="3400"/>
              <a:t>3.2. Επιλογή και σχεδιασμός των στρατηγικών εμπλοκής σας [II]</a:t>
            </a:r>
            <a:endParaRPr sz="3300"/>
          </a:p>
        </p:txBody>
      </p:sp>
      <p:sp>
        <p:nvSpPr>
          <p:cNvPr id="483" name="Google Shape;483;g3aec51c1436_0_1086"/>
          <p:cNvSpPr txBox="1"/>
          <p:nvPr>
            <p:ph type="body" idx="1"/>
          </p:nvPr>
        </p:nvSpPr>
        <p:spPr>
          <a:xfrm>
            <a:off x="97975" y="678825"/>
            <a:ext cx="11944500" cy="520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t/>
            </a:r>
            <a:endParaRPr sz="2000">
              <a:solidFill>
                <a:schemeClr val="dk1"/>
              </a:solidFill>
            </a:endParaRPr>
          </a:p>
          <a:p>
            <a:pPr marL="0" lvl="0" indent="0" algn="l" rtl="0">
              <a:lnSpc>
                <a:spcPct val="100000"/>
              </a:lnSpc>
              <a:spcBef>
                <a:spcPts val="0"/>
              </a:spcBef>
              <a:spcAft>
                <a:spcPts val="0"/>
              </a:spcAft>
              <a:buNone/>
            </a:pPr>
            <a:r>
              <a:rPr lang="en-US" sz="1800" b="1">
                <a:solidFill>
                  <a:srgbClr val="000000"/>
                </a:solidFill>
              </a:rPr>
              <a:t>4.    Οικογενειακές εκδηλώσεις μάθησης</a:t>
            </a:r>
            <a:endParaRPr sz="1800">
              <a:solidFill>
                <a:srgbClr val="000000"/>
              </a:solidFill>
            </a:endParaRPr>
          </a:p>
          <a:p>
            <a:pPr marL="457200" lvl="0" indent="0" algn="l" rtl="0">
              <a:lnSpc>
                <a:spcPct val="100000"/>
              </a:lnSpc>
              <a:spcBef>
                <a:spcPts val="0"/>
              </a:spcBef>
              <a:spcAft>
                <a:spcPts val="0"/>
              </a:spcAft>
              <a:buNone/>
            </a:pPr>
            <a:r>
              <a:t/>
            </a:r>
            <a:endParaRPr sz="1800">
              <a:solidFill>
                <a:srgbClr val="000000"/>
              </a:solidFill>
            </a:endParaRPr>
          </a:p>
          <a:p>
            <a:pPr marL="457200" lvl="0" indent="0" algn="l" rtl="0">
              <a:lnSpc>
                <a:spcPct val="100000"/>
              </a:lnSpc>
              <a:spcBef>
                <a:spcPts val="0"/>
              </a:spcBef>
              <a:spcAft>
                <a:spcPts val="0"/>
              </a:spcAft>
              <a:buNone/>
            </a:pPr>
            <a:r>
              <a:rPr lang="en-US" sz="1800">
                <a:solidFill>
                  <a:srgbClr val="000000"/>
                </a:solidFill>
              </a:rPr>
              <a:t>Διοργανώστε τακτικές συνεδρίες «μαθηματικής μάθησης» όπου γονείς και παιδιά συμμετέχουν σε δραστηριότητες μαζί. Εξετάστε το ενδεχόμενο να διοργανώσετε ψηφιακά δωμάτια απόδρασης, διαγωνισμούς «tech-free challenge» με βραβεία για δημιουργικές δραστηριότητες εκτός διαδικτύου και διαγενεακά μαθήματα τεχνολογίας όπου τα παιδιά διδάσκουν τους γονείς και το αντίστροφο.</a:t>
            </a:r>
            <a:endParaRPr sz="1800">
              <a:solidFill>
                <a:srgbClr val="000000"/>
              </a:solidFill>
            </a:endParaRPr>
          </a:p>
          <a:p>
            <a:pPr marL="457200" lvl="0" indent="0" algn="l" rtl="0">
              <a:lnSpc>
                <a:spcPct val="100000"/>
              </a:lnSpc>
              <a:spcBef>
                <a:spcPts val="0"/>
              </a:spcBef>
              <a:spcAft>
                <a:spcPts val="0"/>
              </a:spcAft>
              <a:buNone/>
            </a:pPr>
            <a:r>
              <a:t/>
            </a:r>
            <a:endParaRPr sz="1800">
              <a:solidFill>
                <a:srgbClr val="000000"/>
              </a:solidFill>
            </a:endParaRPr>
          </a:p>
          <a:p>
            <a:pPr marL="0" lvl="0" indent="0" algn="l" rtl="0">
              <a:lnSpc>
                <a:spcPct val="100000"/>
              </a:lnSpc>
              <a:spcBef>
                <a:spcPts val="0"/>
              </a:spcBef>
              <a:spcAft>
                <a:spcPts val="0"/>
              </a:spcAft>
              <a:buNone/>
            </a:pPr>
            <a:r>
              <a:rPr lang="en-US" sz="1800" b="1">
                <a:solidFill>
                  <a:srgbClr val="000000"/>
                </a:solidFill>
              </a:rPr>
              <a:t>5.    Πρακτικές που ανταποκρίνονται στις πολιτισμικές ιδιαιτερότητες</a:t>
            </a:r>
            <a:endParaRPr sz="1800">
              <a:solidFill>
                <a:srgbClr val="000000"/>
              </a:solidFill>
            </a:endParaRPr>
          </a:p>
          <a:p>
            <a:pPr marL="457200" lvl="0" indent="0" algn="l" rtl="0">
              <a:lnSpc>
                <a:spcPct val="100000"/>
              </a:lnSpc>
              <a:spcBef>
                <a:spcPts val="1200"/>
              </a:spcBef>
              <a:spcAft>
                <a:spcPts val="1200"/>
              </a:spcAft>
              <a:buNone/>
            </a:pPr>
            <a:r>
              <a:rPr lang="en-US" sz="1800">
                <a:solidFill>
                  <a:srgbClr val="000000"/>
                </a:solidFill>
              </a:rPr>
              <a:t>Προσαρμόστε όλες τις στρατηγικές ώστε να αντικατοπτρίζουν τη γλωσσική και πολιτισμική πολυμορφία της κοινότητάς σας. Μεταφράστε τα υλικά στις γλώσσες των οικογενειών, χρησιμοποιήστε μεθόδους επικοινωνίας που προτιμούν οι διάφορες πολιτισμικές ομάδες, συνεργαστείτε με ηγέτες και οργανώσεις της κοινότητας και αναγνωρίστε τις διαφορετικές οικογενειακές δομές και αξίες σχετικά με τη χρήση της τεχνολογίας.</a:t>
            </a:r>
            <a:endParaRPr sz="1800">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3af2af96a03_0_0"/>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Συμβουλές εφαρμογής</a:t>
            </a:r>
            <a:endParaRPr/>
          </a:p>
        </p:txBody>
      </p:sp>
      <p:sp>
        <p:nvSpPr>
          <p:cNvPr id="490" name="Google Shape;490;g3af2af96a03_0_0"/>
          <p:cNvSpPr txBox="1"/>
          <p:nvPr>
            <p:ph type="body" idx="2"/>
          </p:nvPr>
        </p:nvSpPr>
        <p:spPr>
          <a:xfrm>
            <a:off x="123746" y="1462710"/>
            <a:ext cx="11944500" cy="5289300"/>
          </a:xfrm>
          <a:prstGeom prst="rect">
            <a:avLst/>
          </a:prstGeom>
        </p:spPr>
        <p:txBody>
          <a:bodyPr spcFirstLastPara="1" wrap="square" lIns="91425" tIns="45700" rIns="91425" bIns="45700" anchor="t" anchorCtr="0">
            <a:noAutofit/>
          </a:bodyPr>
          <a:lstStyle/>
          <a:p>
            <a:pPr marL="457200" lvl="0" indent="-368300" algn="l" rtl="0">
              <a:lnSpc>
                <a:spcPct val="100000"/>
              </a:lnSpc>
              <a:spcBef>
                <a:spcPts val="1400"/>
              </a:spcBef>
              <a:spcAft>
                <a:spcPts val="0"/>
              </a:spcAft>
              <a:buClr>
                <a:srgbClr val="000000"/>
              </a:buClr>
              <a:buSzPts val="2200"/>
              <a:buFont typeface="Calibri"/>
              <a:buChar char="●"/>
            </a:pPr>
            <a:r>
              <a:rPr lang="en-US" sz="2200" b="1">
                <a:solidFill>
                  <a:srgbClr val="000000"/>
                </a:solidFill>
              </a:rPr>
              <a:t>Ξεκινήστε </a:t>
            </a:r>
            <a:r>
              <a:rPr lang="en-US" sz="2200">
                <a:solidFill>
                  <a:srgbClr val="000000"/>
                </a:solidFill>
              </a:rPr>
              <a:t>με μία ή δύο μεθόδους, αντί να κατακλύζετε τις οικογένειες με πολλές νέες πρωτοβουλίες. Χτίστε σταδιακά πάνω στις επιτυχίες και συλλέγετε τακτικά σχόλια για να βελτιώσετε τις προσεγγίσεις σας. </a:t>
            </a:r>
            <a:endParaRPr sz="2200">
              <a:solidFill>
                <a:srgbClr val="000000"/>
              </a:solidFill>
            </a:endParaRPr>
          </a:p>
          <a:p>
            <a:pPr marL="457200" lvl="0" indent="-368300" algn="l" rtl="0">
              <a:lnSpc>
                <a:spcPct val="100000"/>
              </a:lnSpc>
              <a:spcBef>
                <a:spcPts val="0"/>
              </a:spcBef>
              <a:spcAft>
                <a:spcPts val="0"/>
              </a:spcAft>
              <a:buClr>
                <a:srgbClr val="000000"/>
              </a:buClr>
              <a:buSzPts val="2200"/>
              <a:buFont typeface="Calibri"/>
              <a:buChar char="●"/>
            </a:pPr>
            <a:r>
              <a:rPr lang="en-US" sz="2200">
                <a:solidFill>
                  <a:srgbClr val="000000"/>
                </a:solidFill>
              </a:rPr>
              <a:t>Να θυμάστε ότι </a:t>
            </a:r>
            <a:r>
              <a:rPr lang="en-US" sz="2200" b="1">
                <a:solidFill>
                  <a:srgbClr val="000000"/>
                </a:solidFill>
              </a:rPr>
              <a:t>η τεχνολογία πρέπει να ενισχύει τις ανθρώπινες σχέσεις</a:t>
            </a:r>
            <a:r>
              <a:rPr lang="en-US" sz="2200">
                <a:solidFill>
                  <a:srgbClr val="000000"/>
                </a:solidFill>
              </a:rPr>
              <a:t>, όχι να τις αντικαθιστά. </a:t>
            </a:r>
            <a:endParaRPr sz="2200">
              <a:solidFill>
                <a:srgbClr val="000000"/>
              </a:solidFill>
            </a:endParaRPr>
          </a:p>
          <a:p>
            <a:pPr marL="457200" lvl="0" indent="-368300" algn="l" rtl="0">
              <a:lnSpc>
                <a:spcPct val="100000"/>
              </a:lnSpc>
              <a:spcBef>
                <a:spcPts val="0"/>
              </a:spcBef>
              <a:spcAft>
                <a:spcPts val="1400"/>
              </a:spcAft>
              <a:buClr>
                <a:srgbClr val="000000"/>
              </a:buClr>
              <a:buSzPts val="2200"/>
              <a:buFont typeface="Calibri"/>
              <a:buChar char="●"/>
            </a:pPr>
            <a:r>
              <a:rPr lang="en-US" sz="2200" b="1">
                <a:solidFill>
                  <a:srgbClr val="000000"/>
                </a:solidFill>
              </a:rPr>
              <a:t>Δώστε</a:t>
            </a:r>
            <a:r>
              <a:rPr lang="en-US" sz="2200">
                <a:solidFill>
                  <a:srgbClr val="000000"/>
                </a:solidFill>
              </a:rPr>
              <a:t> πάντα </a:t>
            </a:r>
            <a:r>
              <a:rPr lang="en-US" sz="2200" b="1">
                <a:solidFill>
                  <a:srgbClr val="000000"/>
                </a:solidFill>
              </a:rPr>
              <a:t>προτεραιότητα στην προσωπική επικοινωνία και την επικοινωνία πρόσωπο με πρόσωπο, </a:t>
            </a:r>
            <a:r>
              <a:rPr lang="en-US" sz="2200">
                <a:solidFill>
                  <a:srgbClr val="000000"/>
                </a:solidFill>
              </a:rPr>
              <a:t>παράλληλα με τα ψηφιακά εργαλεία. Η επιτυχία εξαρτάται από τη συνέπεια, την πολιτισμική ευαισθησία και την ειλικρινή συνεργασία με τις οικογένειες, και όχι από την μονόδρομη επικοινωνία από το σχολείο προς το σπίτι.</a:t>
            </a:r>
            <a:endParaRPr sz="2200">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g3af2af96a03_0_14"/>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Επιλέξτε και σχεδιάστε τις στρατηγικές σας </a:t>
            </a:r>
            <a:r>
              <a:rPr lang="en-US"/>
              <a:t>- Μέρος 2</a:t>
            </a:r>
            <a:endParaRPr/>
          </a:p>
        </p:txBody>
      </p:sp>
      <p:sp>
        <p:nvSpPr>
          <p:cNvPr id="497" name="Google Shape;497;g3af2af96a03_0_14"/>
          <p:cNvSpPr txBox="1"/>
          <p:nvPr>
            <p:ph type="body" idx="2"/>
          </p:nvPr>
        </p:nvSpPr>
        <p:spPr>
          <a:xfrm>
            <a:off x="383150" y="915625"/>
            <a:ext cx="11542200" cy="3298500"/>
          </a:xfrm>
          <a:prstGeom prst="rect">
            <a:avLst/>
          </a:prstGeom>
          <a:solidFill>
            <a:srgbClr val="F6E2F0"/>
          </a:solidFill>
          <a:ln w="28575" cap="flat" cmpd="sng">
            <a:solidFill>
              <a:srgbClr val="F766CA"/>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Βήμα 4: Επιλέξτε στρατηγικές </a:t>
            </a:r>
            <a:endParaRPr sz="1600" b="1"/>
          </a:p>
          <a:p>
            <a:pPr marL="0" lvl="0" indent="0" algn="l" rtl="0">
              <a:spcBef>
                <a:spcPts val="1000"/>
              </a:spcBef>
              <a:spcAft>
                <a:spcPts val="0"/>
              </a:spcAft>
              <a:buNone/>
            </a:pPr>
            <a:r>
              <a:rPr lang="en-US" sz="1600"/>
              <a:t>Χρησιμοποιώντας τον πίνακα επιλογής στρατηγικής, αξιολογήστε κάθε προσέγγιση με βάση τα αποτελέσματα της έρευνας σας:</a:t>
            </a:r>
            <a:endParaRPr sz="1600"/>
          </a:p>
          <a:p>
            <a:pPr marL="0" lvl="0" indent="0" algn="l" rtl="0">
              <a:spcBef>
                <a:spcPts val="1000"/>
              </a:spcBef>
              <a:spcAft>
                <a:spcPts val="0"/>
              </a:spcAft>
              <a:buNone/>
            </a:pPr>
            <a:r>
              <a:t/>
            </a:r>
            <a:endParaRPr sz="1600"/>
          </a:p>
          <a:p>
            <a:pPr marL="0" lvl="0" indent="0" algn="l" rtl="0">
              <a:spcBef>
                <a:spcPts val="1000"/>
              </a:spcBef>
              <a:spcAft>
                <a:spcPts val="0"/>
              </a:spcAft>
              <a:buNone/>
            </a:pPr>
            <a:r>
              <a:t/>
            </a:r>
            <a:endParaRPr sz="1600"/>
          </a:p>
          <a:p>
            <a:pPr marL="0" lvl="0" indent="0" algn="l" rtl="0">
              <a:spcBef>
                <a:spcPts val="1000"/>
              </a:spcBef>
              <a:spcAft>
                <a:spcPts val="0"/>
              </a:spcAft>
              <a:buNone/>
            </a:pPr>
            <a:r>
              <a:t/>
            </a:r>
            <a:endParaRPr sz="1600"/>
          </a:p>
          <a:p>
            <a:pPr marL="0" lvl="0" indent="0" algn="l" rtl="0">
              <a:spcBef>
                <a:spcPts val="1000"/>
              </a:spcBef>
              <a:spcAft>
                <a:spcPts val="0"/>
              </a:spcAft>
              <a:buNone/>
            </a:pPr>
            <a:r>
              <a:t/>
            </a:r>
            <a:endParaRPr sz="1600"/>
          </a:p>
          <a:p>
            <a:pPr marL="0" lvl="0" indent="0" algn="l" rtl="0">
              <a:spcBef>
                <a:spcPts val="1000"/>
              </a:spcBef>
              <a:spcAft>
                <a:spcPts val="0"/>
              </a:spcAft>
              <a:buNone/>
            </a:pPr>
            <a:r>
              <a:t/>
            </a:r>
            <a:endParaRPr sz="1600"/>
          </a:p>
          <a:p>
            <a:pPr marL="0" lvl="0" indent="0" algn="l" rtl="0">
              <a:spcBef>
                <a:spcPts val="1000"/>
              </a:spcBef>
              <a:spcAft>
                <a:spcPts val="0"/>
              </a:spcAft>
              <a:buNone/>
            </a:pPr>
            <a:r>
              <a:t/>
            </a:r>
            <a:endParaRPr sz="1600"/>
          </a:p>
          <a:p>
            <a:pPr marL="0" lvl="0" indent="0" algn="l" rtl="0">
              <a:spcBef>
                <a:spcPts val="1000"/>
              </a:spcBef>
              <a:spcAft>
                <a:spcPts val="0"/>
              </a:spcAft>
              <a:buNone/>
            </a:pPr>
            <a:r>
              <a:rPr lang="en-US" sz="1600"/>
              <a:t>Επιλέξτε τις 3 κορυφαίες στρατηγικές σας. Να είστε ρεαλιστικοί. Ξεκινήστε με αυτό που μπορείτε πραγματικά να διατηρήσετε, όχι με αυτό που ακούγεται ιδανικό.</a:t>
            </a:r>
            <a:endParaRPr sz="1600"/>
          </a:p>
          <a:p>
            <a:pPr marL="0" lvl="0" indent="0" algn="l" rtl="0">
              <a:spcBef>
                <a:spcPts val="1000"/>
              </a:spcBef>
              <a:spcAft>
                <a:spcPts val="0"/>
              </a:spcAft>
              <a:buNone/>
            </a:pPr>
            <a:r>
              <a:t/>
            </a:r>
            <a:endParaRPr sz="1600"/>
          </a:p>
          <a:p>
            <a:pPr marL="0" lvl="0" indent="0" algn="l" rtl="0">
              <a:spcBef>
                <a:spcPts val="1000"/>
              </a:spcBef>
              <a:spcAft>
                <a:spcPts val="0"/>
              </a:spcAft>
              <a:buNone/>
            </a:pPr>
            <a:r>
              <a:t/>
            </a:r>
            <a:endParaRPr sz="1600"/>
          </a:p>
        </p:txBody>
      </p:sp>
      <p:sp>
        <p:nvSpPr>
          <p:cNvPr id="498" name="Google Shape;498;g3af2af96a03_0_14"/>
          <p:cNvSpPr txBox="1"/>
          <p:nvPr>
            <p:ph type="body" idx="2"/>
          </p:nvPr>
        </p:nvSpPr>
        <p:spPr>
          <a:xfrm>
            <a:off x="383150" y="4332300"/>
            <a:ext cx="11542200" cy="2434800"/>
          </a:xfrm>
          <a:prstGeom prst="rect">
            <a:avLst/>
          </a:prstGeom>
          <a:solidFill>
            <a:srgbClr val="9BF1F9"/>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Βήμα 5: Δημιουργήστε σχέδια υλοποίησης </a:t>
            </a:r>
            <a:endParaRPr sz="1600" b="1"/>
          </a:p>
          <a:p>
            <a:pPr marL="0" lvl="0" indent="0" algn="l" rtl="0">
              <a:spcBef>
                <a:spcPts val="1000"/>
              </a:spcBef>
              <a:spcAft>
                <a:spcPts val="0"/>
              </a:spcAft>
              <a:buNone/>
            </a:pPr>
            <a:r>
              <a:rPr lang="en-US" sz="1600">
                <a:solidFill>
                  <a:schemeClr val="dk1"/>
                </a:solidFill>
              </a:rPr>
              <a:t>Για καθεμία από τις τρεις στρατηγικές που επιλέξατε, συμπληρώστε το </a:t>
            </a:r>
            <a:r>
              <a:rPr lang="en-US" sz="1600" i="1">
                <a:solidFill>
                  <a:schemeClr val="dk1"/>
                </a:solidFill>
              </a:rPr>
              <a:t>πρότυπο σχεδιασμού υλοποίησης</a:t>
            </a:r>
            <a:r>
              <a:rPr lang="en-US" sz="1600">
                <a:solidFill>
                  <a:schemeClr val="dk1"/>
                </a:solidFill>
              </a:rPr>
              <a:t>.</a:t>
            </a:r>
            <a:endParaRPr sz="1600">
              <a:solidFill>
                <a:schemeClr val="dk1"/>
              </a:solidFill>
            </a:endParaRPr>
          </a:p>
          <a:p>
            <a:pPr marL="0" lvl="0" indent="0" algn="l" rtl="0">
              <a:spcBef>
                <a:spcPts val="1000"/>
              </a:spcBef>
              <a:spcAft>
                <a:spcPts val="0"/>
              </a:spcAft>
              <a:buNone/>
            </a:pPr>
            <a:r>
              <a:rPr lang="en-US" sz="1600">
                <a:solidFill>
                  <a:schemeClr val="dk1"/>
                </a:solidFill>
              </a:rPr>
              <a:t>Να είστε συγκεκριμένοι σχετικά με:</a:t>
            </a:r>
            <a:endParaRPr sz="1600">
              <a:solidFill>
                <a:schemeClr val="dk1"/>
              </a:solidFill>
            </a:endParaRPr>
          </a:p>
          <a:p>
            <a:pPr marL="457200" lvl="0" indent="-330200" algn="l" rtl="0">
              <a:spcBef>
                <a:spcPts val="1000"/>
              </a:spcBef>
              <a:spcAft>
                <a:spcPts val="0"/>
              </a:spcAft>
              <a:buClr>
                <a:schemeClr val="dk1"/>
              </a:buClr>
              <a:buSzPts val="1600"/>
              <a:buChar char="●"/>
            </a:pPr>
            <a:r>
              <a:rPr lang="en-US" sz="1600">
                <a:solidFill>
                  <a:schemeClr val="dk1"/>
                </a:solidFill>
              </a:rPr>
              <a:t>Ποιες ακριβώς οικογένειες στοχεύετε</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Το συγκεκριμένο χρονοδιάγραμμα με ημερομηνίες</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Όλους τους πόρους που θα χρειαστείτε</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Πώς θα ξέρετε ότι λειτουργεί</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Τι μπορεί να πάει στραβά</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Πολιτισμικές παραμέτρους</a:t>
            </a:r>
            <a:endParaRPr sz="1600">
              <a:solidFill>
                <a:schemeClr val="dk1"/>
              </a:solidFill>
            </a:endParaRPr>
          </a:p>
          <a:p>
            <a:pPr marL="0" lvl="0" indent="0" algn="l" rtl="0">
              <a:spcBef>
                <a:spcPts val="1000"/>
              </a:spcBef>
              <a:spcAft>
                <a:spcPts val="0"/>
              </a:spcAft>
              <a:buNone/>
            </a:pPr>
            <a:r>
              <a:t/>
            </a:r>
            <a:endParaRPr sz="1600">
              <a:solidFill>
                <a:schemeClr val="dk1"/>
              </a:solidFill>
            </a:endParaRPr>
          </a:p>
        </p:txBody>
      </p:sp>
      <p:graphicFrame>
        <p:nvGraphicFramePr>
          <p:cNvPr id="499" name="Google Shape;499;g3af2af96a03_0_14"/>
          <p:cNvGraphicFramePr/>
          <p:nvPr/>
        </p:nvGraphicFramePr>
        <p:xfrm>
          <a:off x="470150" y="1656016"/>
          <a:ext cx="3000000" cy="3000000"/>
        </p:xfrm>
        <a:graphic>
          <a:graphicData uri="http://schemas.openxmlformats.org/drawingml/2006/table">
            <a:tbl>
              <a:tblPr>
                <a:noFill/>
                <a:tableStyleId>{4B4A22FF-6576-44A2-AF0C-D6C140543B6A}</a:tableStyleId>
              </a:tblPr>
              <a:tblGrid>
                <a:gridCol w="2571750"/>
                <a:gridCol w="2571750"/>
                <a:gridCol w="2571750"/>
                <a:gridCol w="2571750"/>
              </a:tblGrid>
              <a:tr h="381000">
                <a:tc>
                  <a:txBody>
                    <a:bodyPr/>
                    <a:lstStyle/>
                    <a:p>
                      <a:pPr marL="0" lvl="0" indent="0" algn="ctr" rtl="0">
                        <a:spcBef>
                          <a:spcPts val="0"/>
                        </a:spcBef>
                        <a:spcAft>
                          <a:spcPts val="0"/>
                        </a:spcAft>
                        <a:buNone/>
                      </a:pPr>
                      <a:r>
                        <a:rPr lang="en-US" sz="1600" b="1"/>
                        <a:t>Στρατηγική</a:t>
                      </a:r>
                      <a:endParaRPr sz="1600" b="1"/>
                    </a:p>
                  </a:txBody>
                  <a:tcPr marL="68575" marR="68575" marT="0" marB="0">
                    <a:lnL w="6350" cap="flat" cmpd="sng">
                      <a:solidFill>
                        <a:srgbClr val="BFBFBF"/>
                      </a:solidFill>
                      <a:prstDash val="solid"/>
                      <a:round/>
                      <a:headEnd type="none" w="sm" len="sm"/>
                      <a:tailEnd type="none" w="sm" len="sm"/>
                    </a:lnL>
                    <a:lnR w="6350" cap="flat" cmpd="sng">
                      <a:solidFill>
                        <a:srgbClr val="BFBFBF"/>
                      </a:solidFill>
                      <a:prstDash val="solid"/>
                      <a:round/>
                      <a:headEnd type="none" w="sm" len="sm"/>
                      <a:tailEnd type="none" w="sm" len="sm"/>
                    </a:lnR>
                    <a:lnT w="6350" cap="flat" cmpd="sng">
                      <a:solidFill>
                        <a:srgbClr val="BFBFBF"/>
                      </a:solidFill>
                      <a:prstDash val="solid"/>
                      <a:round/>
                      <a:headEnd type="none" w="sm" len="sm"/>
                      <a:tailEnd type="none" w="sm" len="sm"/>
                    </a:lnT>
                    <a:lnB w="6350" cap="flat" cmpd="sng">
                      <a:solidFill>
                        <a:srgbClr val="BFBFB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sz="1600" b="1"/>
                        <a:t>Κατάλληλο για την κοινότητά μου;</a:t>
                      </a:r>
                      <a:endParaRPr sz="1600" b="1"/>
                    </a:p>
                  </a:txBody>
                  <a:tcPr marL="68575" marR="68575" marT="0" marB="0">
                    <a:lnL w="6350" cap="flat" cmpd="sng">
                      <a:solidFill>
                        <a:srgbClr val="BFBFBF"/>
                      </a:solidFill>
                      <a:prstDash val="solid"/>
                      <a:round/>
                      <a:headEnd type="none" w="sm" len="sm"/>
                      <a:tailEnd type="none" w="sm" len="sm"/>
                    </a:lnL>
                    <a:lnR w="6350" cap="flat" cmpd="sng">
                      <a:solidFill>
                        <a:srgbClr val="BFBFBF"/>
                      </a:solidFill>
                      <a:prstDash val="solid"/>
                      <a:round/>
                      <a:headEnd type="none" w="sm" len="sm"/>
                      <a:tailEnd type="none" w="sm" len="sm"/>
                    </a:lnR>
                    <a:lnT w="6350" cap="flat" cmpd="sng">
                      <a:solidFill>
                        <a:srgbClr val="BFBFBF"/>
                      </a:solidFill>
                      <a:prstDash val="solid"/>
                      <a:round/>
                      <a:headEnd type="none" w="sm" len="sm"/>
                      <a:tailEnd type="none" w="sm" len="sm"/>
                    </a:lnT>
                    <a:lnB w="6350" cap="flat" cmpd="sng">
                      <a:solidFill>
                        <a:srgbClr val="BFBFB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sz="1600" b="1"/>
                        <a:t>Απαιτούμενοι πόροι</a:t>
                      </a:r>
                      <a:endParaRPr sz="1600" b="1"/>
                    </a:p>
                  </a:txBody>
                  <a:tcPr marL="68575" marR="68575" marT="0" marB="0">
                    <a:lnL w="6350" cap="flat" cmpd="sng">
                      <a:solidFill>
                        <a:srgbClr val="BFBFBF"/>
                      </a:solidFill>
                      <a:prstDash val="solid"/>
                      <a:round/>
                      <a:headEnd type="none" w="sm" len="sm"/>
                      <a:tailEnd type="none" w="sm" len="sm"/>
                    </a:lnL>
                    <a:lnR w="6350" cap="flat" cmpd="sng">
                      <a:solidFill>
                        <a:srgbClr val="BFBFBF"/>
                      </a:solidFill>
                      <a:prstDash val="solid"/>
                      <a:round/>
                      <a:headEnd type="none" w="sm" len="sm"/>
                      <a:tailEnd type="none" w="sm" len="sm"/>
                    </a:lnR>
                    <a:lnT w="6350" cap="flat" cmpd="sng">
                      <a:solidFill>
                        <a:srgbClr val="BFBFBF"/>
                      </a:solidFill>
                      <a:prstDash val="solid"/>
                      <a:round/>
                      <a:headEnd type="none" w="sm" len="sm"/>
                      <a:tailEnd type="none" w="sm" len="sm"/>
                    </a:lnT>
                    <a:lnB w="6350" cap="flat" cmpd="sng">
                      <a:solidFill>
                        <a:srgbClr val="BFBFB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sz="1600" b="1"/>
                        <a:t>Χρονοδιάγραμμα</a:t>
                      </a:r>
                      <a:endParaRPr sz="1600" b="1"/>
                    </a:p>
                  </a:txBody>
                  <a:tcPr marL="68575" marR="68575" marT="0" marB="0">
                    <a:lnL w="6350" cap="flat" cmpd="sng">
                      <a:solidFill>
                        <a:srgbClr val="BFBFBF"/>
                      </a:solidFill>
                      <a:prstDash val="solid"/>
                      <a:round/>
                      <a:headEnd type="none" w="sm" len="sm"/>
                      <a:tailEnd type="none" w="sm" len="sm"/>
                    </a:lnL>
                    <a:lnR w="6350" cap="flat" cmpd="sng">
                      <a:solidFill>
                        <a:srgbClr val="BFBFBF"/>
                      </a:solidFill>
                      <a:prstDash val="solid"/>
                      <a:round/>
                      <a:headEnd type="none" w="sm" len="sm"/>
                      <a:tailEnd type="none" w="sm" len="sm"/>
                    </a:lnR>
                    <a:lnT w="6350" cap="flat" cmpd="sng">
                      <a:solidFill>
                        <a:srgbClr val="BFBFBF"/>
                      </a:solidFill>
                      <a:prstDash val="solid"/>
                      <a:round/>
                      <a:headEnd type="none" w="sm" len="sm"/>
                      <a:tailEnd type="none" w="sm" len="sm"/>
                    </a:lnT>
                    <a:lnB w="6350" cap="flat" cmpd="sng">
                      <a:solidFill>
                        <a:srgbClr val="BFBFBF"/>
                      </a:solidFill>
                      <a:prstDash val="solid"/>
                      <a:round/>
                      <a:headEnd type="none" w="sm" len="sm"/>
                      <a:tailEnd type="none" w="sm" len="sm"/>
                    </a:lnB>
                    <a:solidFill>
                      <a:schemeClr val="lt2"/>
                    </a:solidFill>
                  </a:tcPr>
                </a:tc>
              </a:tr>
              <a:tr h="381000">
                <a:tc>
                  <a:txBody>
                    <a:bodyPr/>
                    <a:lstStyle/>
                    <a:p>
                      <a:pPr marL="0" lvl="0" indent="0" algn="l" rtl="0">
                        <a:spcBef>
                          <a:spcPts val="0"/>
                        </a:spcBef>
                        <a:spcAft>
                          <a:spcPts val="0"/>
                        </a:spcAft>
                        <a:buNone/>
                      </a:pPr>
                      <a:r>
                        <a:rPr lang="en-US" sz="1600" b="1"/>
                        <a:t>Μηνύματα κειμένου</a:t>
                      </a:r>
                      <a:endParaRPr sz="1600" b="1"/>
                    </a:p>
                  </a:txBody>
                  <a:tcPr marL="68575" marR="68575" marT="0" marB="0">
                    <a:lnL w="6350" cap="flat" cmpd="sng">
                      <a:solidFill>
                        <a:srgbClr val="BFBFBF"/>
                      </a:solidFill>
                      <a:prstDash val="solid"/>
                      <a:round/>
                      <a:headEnd type="none" w="sm" len="sm"/>
                      <a:tailEnd type="none" w="sm" len="sm"/>
                    </a:lnL>
                    <a:lnR w="6350" cap="flat" cmpd="sng">
                      <a:solidFill>
                        <a:srgbClr val="BFBFBF"/>
                      </a:solidFill>
                      <a:prstDash val="solid"/>
                      <a:round/>
                      <a:headEnd type="none" w="sm" len="sm"/>
                      <a:tailEnd type="none" w="sm" len="sm"/>
                    </a:lnR>
                    <a:lnT w="6350" cap="flat" cmpd="sng">
                      <a:solidFill>
                        <a:srgbClr val="BFBFBF"/>
                      </a:solidFill>
                      <a:prstDash val="solid"/>
                      <a:round/>
                      <a:headEnd type="none" w="sm" len="sm"/>
                      <a:tailEnd type="none" w="sm" len="sm"/>
                    </a:lnT>
                    <a:lnB w="6350" cap="flat" cmpd="sng">
                      <a:solidFill>
                        <a:srgbClr val="BFBFBF"/>
                      </a:solidFill>
                      <a:prstDash val="solid"/>
                      <a:round/>
                      <a:headEnd type="none" w="sm" len="sm"/>
                      <a:tailEnd type="none" w="sm" len="sm"/>
                    </a:lnB>
                  </a:tcPr>
                </a:tc>
                <a:tc>
                  <a:txBody>
                    <a:bodyPr/>
                    <a:lstStyle/>
                    <a:p>
                      <a:pPr marL="0" lvl="0" indent="0" algn="l" rtl="0">
                        <a:spcBef>
                          <a:spcPts val="0"/>
                        </a:spcBef>
                        <a:spcAft>
                          <a:spcPts val="0"/>
                        </a:spcAft>
                        <a:buNone/>
                      </a:pPr>
                      <a:r>
                        <a:rPr lang="en-US" sz="1600"/>
                        <a:t>Ναι - το 90% διαθέτει κινητά τηλέφωνα</a:t>
                      </a:r>
                      <a:endParaRPr sz="1600"/>
                    </a:p>
                  </a:txBody>
                  <a:tcPr marL="68575" marR="68575" marT="0" marB="0">
                    <a:lnL w="6350" cap="flat" cmpd="sng">
                      <a:solidFill>
                        <a:srgbClr val="BFBFBF"/>
                      </a:solidFill>
                      <a:prstDash val="solid"/>
                      <a:round/>
                      <a:headEnd type="none" w="sm" len="sm"/>
                      <a:tailEnd type="none" w="sm" len="sm"/>
                    </a:lnL>
                    <a:lnR w="6350" cap="flat" cmpd="sng">
                      <a:solidFill>
                        <a:srgbClr val="BFBFBF"/>
                      </a:solidFill>
                      <a:prstDash val="solid"/>
                      <a:round/>
                      <a:headEnd type="none" w="sm" len="sm"/>
                      <a:tailEnd type="none" w="sm" len="sm"/>
                    </a:lnR>
                    <a:lnT w="6350" cap="flat" cmpd="sng">
                      <a:solidFill>
                        <a:srgbClr val="BFBFBF"/>
                      </a:solidFill>
                      <a:prstDash val="solid"/>
                      <a:round/>
                      <a:headEnd type="none" w="sm" len="sm"/>
                      <a:tailEnd type="none" w="sm" len="sm"/>
                    </a:lnT>
                    <a:lnB w="6350" cap="flat" cmpd="sng">
                      <a:solidFill>
                        <a:srgbClr val="BFBFBF"/>
                      </a:solidFill>
                      <a:prstDash val="solid"/>
                      <a:round/>
                      <a:headEnd type="none" w="sm" len="sm"/>
                      <a:tailEnd type="none" w="sm" len="sm"/>
                    </a:lnB>
                  </a:tcPr>
                </a:tc>
                <a:tc>
                  <a:txBody>
                    <a:bodyPr/>
                    <a:lstStyle/>
                    <a:p>
                      <a:pPr marL="0" lvl="0" indent="0" algn="l" rtl="0">
                        <a:spcBef>
                          <a:spcPts val="0"/>
                        </a:spcBef>
                        <a:spcAft>
                          <a:spcPts val="0"/>
                        </a:spcAft>
                        <a:buNone/>
                      </a:pPr>
                      <a:r>
                        <a:rPr lang="en-US" sz="1600"/>
                        <a:t>Συνδρομή σε πλατφόρμα γραπτών μηνυμάτων</a:t>
                      </a:r>
                      <a:endParaRPr sz="1600"/>
                    </a:p>
                  </a:txBody>
                  <a:tcPr marL="68575" marR="68575" marT="0" marB="0">
                    <a:lnL w="6350" cap="flat" cmpd="sng">
                      <a:solidFill>
                        <a:srgbClr val="BFBFBF"/>
                      </a:solidFill>
                      <a:prstDash val="solid"/>
                      <a:round/>
                      <a:headEnd type="none" w="sm" len="sm"/>
                      <a:tailEnd type="none" w="sm" len="sm"/>
                    </a:lnL>
                    <a:lnR w="6350" cap="flat" cmpd="sng">
                      <a:solidFill>
                        <a:srgbClr val="BFBFBF"/>
                      </a:solidFill>
                      <a:prstDash val="solid"/>
                      <a:round/>
                      <a:headEnd type="none" w="sm" len="sm"/>
                      <a:tailEnd type="none" w="sm" len="sm"/>
                    </a:lnR>
                    <a:lnT w="6350" cap="flat" cmpd="sng">
                      <a:solidFill>
                        <a:srgbClr val="BFBFBF"/>
                      </a:solidFill>
                      <a:prstDash val="solid"/>
                      <a:round/>
                      <a:headEnd type="none" w="sm" len="sm"/>
                      <a:tailEnd type="none" w="sm" len="sm"/>
                    </a:lnT>
                    <a:lnB w="6350" cap="flat" cmpd="sng">
                      <a:solidFill>
                        <a:srgbClr val="BFBFBF"/>
                      </a:solidFill>
                      <a:prstDash val="solid"/>
                      <a:round/>
                      <a:headEnd type="none" w="sm" len="sm"/>
                      <a:tailEnd type="none" w="sm" len="sm"/>
                    </a:lnB>
                  </a:tcPr>
                </a:tc>
                <a:tc>
                  <a:txBody>
                    <a:bodyPr/>
                    <a:lstStyle/>
                    <a:p>
                      <a:pPr marL="0" lvl="0" indent="0" algn="l" rtl="0">
                        <a:spcBef>
                          <a:spcPts val="0"/>
                        </a:spcBef>
                        <a:spcAft>
                          <a:spcPts val="0"/>
                        </a:spcAft>
                        <a:buNone/>
                      </a:pPr>
                      <a:r>
                        <a:rPr lang="en-US" sz="1600"/>
                        <a:t>Μπορεί να ξεκινήσει την επόμενη εβδομάδα</a:t>
                      </a:r>
                      <a:endParaRPr sz="1600"/>
                    </a:p>
                  </a:txBody>
                  <a:tcPr marL="68575" marR="68575" marT="0" marB="0">
                    <a:lnL w="6350" cap="flat" cmpd="sng">
                      <a:solidFill>
                        <a:srgbClr val="BFBFBF"/>
                      </a:solidFill>
                      <a:prstDash val="solid"/>
                      <a:round/>
                      <a:headEnd type="none" w="sm" len="sm"/>
                      <a:tailEnd type="none" w="sm" len="sm"/>
                    </a:lnL>
                    <a:lnR w="6350" cap="flat" cmpd="sng">
                      <a:solidFill>
                        <a:srgbClr val="BFBFBF"/>
                      </a:solidFill>
                      <a:prstDash val="solid"/>
                      <a:round/>
                      <a:headEnd type="none" w="sm" len="sm"/>
                      <a:tailEnd type="none" w="sm" len="sm"/>
                    </a:lnR>
                    <a:lnT w="6350" cap="flat" cmpd="sng">
                      <a:solidFill>
                        <a:srgbClr val="BFBFBF"/>
                      </a:solidFill>
                      <a:prstDash val="solid"/>
                      <a:round/>
                      <a:headEnd type="none" w="sm" len="sm"/>
                      <a:tailEnd type="none" w="sm" len="sm"/>
                    </a:lnT>
                    <a:lnB w="6350" cap="flat" cmpd="sng">
                      <a:solidFill>
                        <a:srgbClr val="BFBFBF"/>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1600" b="1"/>
                        <a:t>Οικογενειακές εκδηλώσεις μάθησης</a:t>
                      </a:r>
                      <a:endParaRPr sz="1600" b="1"/>
                    </a:p>
                  </a:txBody>
                  <a:tcPr marL="68575" marR="68575" marT="0" marB="0">
                    <a:lnL w="6350" cap="flat" cmpd="sng">
                      <a:solidFill>
                        <a:srgbClr val="BFBFBF"/>
                      </a:solidFill>
                      <a:prstDash val="solid"/>
                      <a:round/>
                      <a:headEnd type="none" w="sm" len="sm"/>
                      <a:tailEnd type="none" w="sm" len="sm"/>
                    </a:lnL>
                    <a:lnR w="6350" cap="flat" cmpd="sng">
                      <a:solidFill>
                        <a:srgbClr val="BFBFBF"/>
                      </a:solidFill>
                      <a:prstDash val="solid"/>
                      <a:round/>
                      <a:headEnd type="none" w="sm" len="sm"/>
                      <a:tailEnd type="none" w="sm" len="sm"/>
                    </a:lnR>
                    <a:lnT w="6350" cap="flat" cmpd="sng">
                      <a:solidFill>
                        <a:srgbClr val="BFBFBF"/>
                      </a:solidFill>
                      <a:prstDash val="solid"/>
                      <a:round/>
                      <a:headEnd type="none" w="sm" len="sm"/>
                      <a:tailEnd type="none" w="sm" len="sm"/>
                    </a:lnT>
                    <a:lnB w="6350" cap="flat" cmpd="sng">
                      <a:solidFill>
                        <a:srgbClr val="BFBFBF"/>
                      </a:solidFill>
                      <a:prstDash val="solid"/>
                      <a:round/>
                      <a:headEnd type="none" w="sm" len="sm"/>
                      <a:tailEnd type="none" w="sm" len="sm"/>
                    </a:lnB>
                  </a:tcPr>
                </a:tc>
                <a:tc>
                  <a:txBody>
                    <a:bodyPr/>
                    <a:lstStyle/>
                    <a:p>
                      <a:pPr marL="0" lvl="0" indent="0" algn="l" rtl="0">
                        <a:spcBef>
                          <a:spcPts val="0"/>
                        </a:spcBef>
                        <a:spcAft>
                          <a:spcPts val="0"/>
                        </a:spcAft>
                        <a:buNone/>
                      </a:pPr>
                      <a:r>
                        <a:rPr lang="en-US" sz="1600"/>
                        <a:t>Ίσως - χρειάζεται φύλαξη παιδιών</a:t>
                      </a:r>
                      <a:endParaRPr sz="1600"/>
                    </a:p>
                  </a:txBody>
                  <a:tcPr marL="68575" marR="68575" marT="0" marB="0">
                    <a:lnL w="6350" cap="flat" cmpd="sng">
                      <a:solidFill>
                        <a:srgbClr val="BFBFBF"/>
                      </a:solidFill>
                      <a:prstDash val="solid"/>
                      <a:round/>
                      <a:headEnd type="none" w="sm" len="sm"/>
                      <a:tailEnd type="none" w="sm" len="sm"/>
                    </a:lnL>
                    <a:lnR w="6350" cap="flat" cmpd="sng">
                      <a:solidFill>
                        <a:srgbClr val="BFBFBF"/>
                      </a:solidFill>
                      <a:prstDash val="solid"/>
                      <a:round/>
                      <a:headEnd type="none" w="sm" len="sm"/>
                      <a:tailEnd type="none" w="sm" len="sm"/>
                    </a:lnR>
                    <a:lnT w="6350" cap="flat" cmpd="sng">
                      <a:solidFill>
                        <a:srgbClr val="BFBFBF"/>
                      </a:solidFill>
                      <a:prstDash val="solid"/>
                      <a:round/>
                      <a:headEnd type="none" w="sm" len="sm"/>
                      <a:tailEnd type="none" w="sm" len="sm"/>
                    </a:lnT>
                    <a:lnB w="6350" cap="flat" cmpd="sng">
                      <a:solidFill>
                        <a:srgbClr val="BFBFBF"/>
                      </a:solidFill>
                      <a:prstDash val="solid"/>
                      <a:round/>
                      <a:headEnd type="none" w="sm" len="sm"/>
                      <a:tailEnd type="none" w="sm" len="sm"/>
                    </a:lnB>
                  </a:tcPr>
                </a:tc>
                <a:tc>
                  <a:txBody>
                    <a:bodyPr/>
                    <a:lstStyle/>
                    <a:p>
                      <a:pPr marL="0" lvl="0" indent="0" algn="l" rtl="0">
                        <a:spcBef>
                          <a:spcPts val="0"/>
                        </a:spcBef>
                        <a:spcAft>
                          <a:spcPts val="0"/>
                        </a:spcAft>
                        <a:buNone/>
                      </a:pPr>
                      <a:r>
                        <a:rPr lang="en-US" sz="1600"/>
                        <a:t>Χώρος, υλικά, φαγητό</a:t>
                      </a:r>
                      <a:endParaRPr sz="1600"/>
                    </a:p>
                  </a:txBody>
                  <a:tcPr marL="68575" marR="68575" marT="0" marB="0">
                    <a:lnL w="6350" cap="flat" cmpd="sng">
                      <a:solidFill>
                        <a:srgbClr val="BFBFBF"/>
                      </a:solidFill>
                      <a:prstDash val="solid"/>
                      <a:round/>
                      <a:headEnd type="none" w="sm" len="sm"/>
                      <a:tailEnd type="none" w="sm" len="sm"/>
                    </a:lnL>
                    <a:lnR w="6350" cap="flat" cmpd="sng">
                      <a:solidFill>
                        <a:srgbClr val="BFBFBF"/>
                      </a:solidFill>
                      <a:prstDash val="solid"/>
                      <a:round/>
                      <a:headEnd type="none" w="sm" len="sm"/>
                      <a:tailEnd type="none" w="sm" len="sm"/>
                    </a:lnR>
                    <a:lnT w="6350" cap="flat" cmpd="sng">
                      <a:solidFill>
                        <a:srgbClr val="BFBFBF"/>
                      </a:solidFill>
                      <a:prstDash val="solid"/>
                      <a:round/>
                      <a:headEnd type="none" w="sm" len="sm"/>
                      <a:tailEnd type="none" w="sm" len="sm"/>
                    </a:lnT>
                    <a:lnB w="6350" cap="flat" cmpd="sng">
                      <a:solidFill>
                        <a:srgbClr val="BFBFBF"/>
                      </a:solidFill>
                      <a:prstDash val="solid"/>
                      <a:round/>
                      <a:headEnd type="none" w="sm" len="sm"/>
                      <a:tailEnd type="none" w="sm" len="sm"/>
                    </a:lnB>
                  </a:tcPr>
                </a:tc>
                <a:tc>
                  <a:txBody>
                    <a:bodyPr/>
                    <a:lstStyle/>
                    <a:p>
                      <a:pPr marL="0" lvl="0" indent="0" algn="l" rtl="0">
                        <a:spcBef>
                          <a:spcPts val="0"/>
                        </a:spcBef>
                        <a:spcAft>
                          <a:spcPts val="0"/>
                        </a:spcAft>
                        <a:buNone/>
                      </a:pPr>
                      <a:r>
                        <a:rPr lang="en-US" sz="1600"/>
                        <a:t>6 εβδομάδες για τον προγραμματισμό</a:t>
                      </a:r>
                      <a:endParaRPr sz="1600"/>
                    </a:p>
                  </a:txBody>
                  <a:tcPr marL="68575" marR="68575" marT="0" marB="0">
                    <a:lnL w="6350" cap="flat" cmpd="sng">
                      <a:solidFill>
                        <a:srgbClr val="BFBFBF"/>
                      </a:solidFill>
                      <a:prstDash val="solid"/>
                      <a:round/>
                      <a:headEnd type="none" w="sm" len="sm"/>
                      <a:tailEnd type="none" w="sm" len="sm"/>
                    </a:lnL>
                    <a:lnR w="6350" cap="flat" cmpd="sng">
                      <a:solidFill>
                        <a:srgbClr val="BFBFBF"/>
                      </a:solidFill>
                      <a:prstDash val="solid"/>
                      <a:round/>
                      <a:headEnd type="none" w="sm" len="sm"/>
                      <a:tailEnd type="none" w="sm" len="sm"/>
                    </a:lnR>
                    <a:lnT w="6350" cap="flat" cmpd="sng">
                      <a:solidFill>
                        <a:srgbClr val="BFBFBF"/>
                      </a:solidFill>
                      <a:prstDash val="solid"/>
                      <a:round/>
                      <a:headEnd type="none" w="sm" len="sm"/>
                      <a:tailEnd type="none" w="sm" len="sm"/>
                    </a:lnT>
                    <a:lnB w="6350" cap="flat" cmpd="sng">
                      <a:solidFill>
                        <a:srgbClr val="BFBFBF"/>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1600" b="1"/>
                        <a:t>Κοινωνικά μέσα</a:t>
                      </a:r>
                      <a:endParaRPr sz="1600" b="1"/>
                    </a:p>
                  </a:txBody>
                  <a:tcPr marL="68575" marR="68575" marT="0" marB="0">
                    <a:lnL w="6350" cap="flat" cmpd="sng">
                      <a:solidFill>
                        <a:srgbClr val="BFBFBF"/>
                      </a:solidFill>
                      <a:prstDash val="solid"/>
                      <a:round/>
                      <a:headEnd type="none" w="sm" len="sm"/>
                      <a:tailEnd type="none" w="sm" len="sm"/>
                    </a:lnL>
                    <a:lnR w="6350" cap="flat" cmpd="sng">
                      <a:solidFill>
                        <a:srgbClr val="BFBFBF"/>
                      </a:solidFill>
                      <a:prstDash val="solid"/>
                      <a:round/>
                      <a:headEnd type="none" w="sm" len="sm"/>
                      <a:tailEnd type="none" w="sm" len="sm"/>
                    </a:lnR>
                    <a:lnT w="6350" cap="flat" cmpd="sng">
                      <a:solidFill>
                        <a:srgbClr val="BFBFBF"/>
                      </a:solidFill>
                      <a:prstDash val="solid"/>
                      <a:round/>
                      <a:headEnd type="none" w="sm" len="sm"/>
                      <a:tailEnd type="none" w="sm" len="sm"/>
                    </a:lnT>
                    <a:lnB w="6350" cap="flat" cmpd="sng">
                      <a:solidFill>
                        <a:srgbClr val="BFBFBF"/>
                      </a:solidFill>
                      <a:prstDash val="solid"/>
                      <a:round/>
                      <a:headEnd type="none" w="sm" len="sm"/>
                      <a:tailEnd type="none" w="sm" len="sm"/>
                    </a:lnB>
                  </a:tcPr>
                </a:tc>
                <a:tc>
                  <a:txBody>
                    <a:bodyPr/>
                    <a:lstStyle/>
                    <a:p>
                      <a:pPr marL="0" lvl="0" indent="0" algn="l" rtl="0">
                        <a:spcBef>
                          <a:spcPts val="0"/>
                        </a:spcBef>
                        <a:spcAft>
                          <a:spcPts val="0"/>
                        </a:spcAft>
                        <a:buNone/>
                      </a:pPr>
                      <a:r>
                        <a:rPr lang="en-US" sz="1600"/>
                        <a:t>Ναι - πολλοί χρησιμοποιούν το Facebook</a:t>
                      </a:r>
                      <a:endParaRPr sz="1600"/>
                    </a:p>
                  </a:txBody>
                  <a:tcPr marL="68575" marR="68575" marT="0" marB="0">
                    <a:lnL w="6350" cap="flat" cmpd="sng">
                      <a:solidFill>
                        <a:srgbClr val="BFBFBF"/>
                      </a:solidFill>
                      <a:prstDash val="solid"/>
                      <a:round/>
                      <a:headEnd type="none" w="sm" len="sm"/>
                      <a:tailEnd type="none" w="sm" len="sm"/>
                    </a:lnL>
                    <a:lnR w="6350" cap="flat" cmpd="sng">
                      <a:solidFill>
                        <a:srgbClr val="BFBFBF"/>
                      </a:solidFill>
                      <a:prstDash val="solid"/>
                      <a:round/>
                      <a:headEnd type="none" w="sm" len="sm"/>
                      <a:tailEnd type="none" w="sm" len="sm"/>
                    </a:lnR>
                    <a:lnT w="6350" cap="flat" cmpd="sng">
                      <a:solidFill>
                        <a:srgbClr val="BFBFBF"/>
                      </a:solidFill>
                      <a:prstDash val="solid"/>
                      <a:round/>
                      <a:headEnd type="none" w="sm" len="sm"/>
                      <a:tailEnd type="none" w="sm" len="sm"/>
                    </a:lnT>
                    <a:lnB w="6350" cap="flat" cmpd="sng">
                      <a:solidFill>
                        <a:srgbClr val="BFBFBF"/>
                      </a:solidFill>
                      <a:prstDash val="solid"/>
                      <a:round/>
                      <a:headEnd type="none" w="sm" len="sm"/>
                      <a:tailEnd type="none" w="sm" len="sm"/>
                    </a:lnB>
                  </a:tcPr>
                </a:tc>
                <a:tc>
                  <a:txBody>
                    <a:bodyPr/>
                    <a:lstStyle/>
                    <a:p>
                      <a:pPr marL="0" lvl="0" indent="0" algn="l" rtl="0">
                        <a:spcBef>
                          <a:spcPts val="0"/>
                        </a:spcBef>
                        <a:spcAft>
                          <a:spcPts val="0"/>
                        </a:spcAft>
                        <a:buNone/>
                      </a:pPr>
                      <a:r>
                        <a:rPr lang="en-US" sz="1600"/>
                        <a:t>Κάποιος να δημοσιεύει 3 φορές την εβδομάδα</a:t>
                      </a:r>
                      <a:endParaRPr sz="1600"/>
                    </a:p>
                  </a:txBody>
                  <a:tcPr marL="68575" marR="68575" marT="0" marB="0">
                    <a:lnL w="6350" cap="flat" cmpd="sng">
                      <a:solidFill>
                        <a:srgbClr val="BFBFBF"/>
                      </a:solidFill>
                      <a:prstDash val="solid"/>
                      <a:round/>
                      <a:headEnd type="none" w="sm" len="sm"/>
                      <a:tailEnd type="none" w="sm" len="sm"/>
                    </a:lnL>
                    <a:lnR w="6350" cap="flat" cmpd="sng">
                      <a:solidFill>
                        <a:srgbClr val="BFBFBF"/>
                      </a:solidFill>
                      <a:prstDash val="solid"/>
                      <a:round/>
                      <a:headEnd type="none" w="sm" len="sm"/>
                      <a:tailEnd type="none" w="sm" len="sm"/>
                    </a:lnR>
                    <a:lnT w="6350" cap="flat" cmpd="sng">
                      <a:solidFill>
                        <a:srgbClr val="BFBFBF"/>
                      </a:solidFill>
                      <a:prstDash val="solid"/>
                      <a:round/>
                      <a:headEnd type="none" w="sm" len="sm"/>
                      <a:tailEnd type="none" w="sm" len="sm"/>
                    </a:lnT>
                    <a:lnB w="6350" cap="flat" cmpd="sng">
                      <a:solidFill>
                        <a:srgbClr val="BFBFBF"/>
                      </a:solidFill>
                      <a:prstDash val="solid"/>
                      <a:round/>
                      <a:headEnd type="none" w="sm" len="sm"/>
                      <a:tailEnd type="none" w="sm" len="sm"/>
                    </a:lnB>
                  </a:tcPr>
                </a:tc>
                <a:tc>
                  <a:txBody>
                    <a:bodyPr/>
                    <a:lstStyle/>
                    <a:p>
                      <a:pPr marL="0" lvl="0" indent="0" algn="l" rtl="0">
                        <a:spcBef>
                          <a:spcPts val="0"/>
                        </a:spcBef>
                        <a:spcAft>
                          <a:spcPts val="0"/>
                        </a:spcAft>
                        <a:buNone/>
                      </a:pPr>
                      <a:r>
                        <a:rPr lang="en-US" sz="1600"/>
                        <a:t>Έναρξη σε 2 εβδομάδες</a:t>
                      </a:r>
                      <a:endParaRPr sz="1600"/>
                    </a:p>
                  </a:txBody>
                  <a:tcPr marL="68575" marR="68575" marT="0" marB="0">
                    <a:lnL w="6350" cap="flat" cmpd="sng">
                      <a:solidFill>
                        <a:srgbClr val="BFBFBF"/>
                      </a:solidFill>
                      <a:prstDash val="solid"/>
                      <a:round/>
                      <a:headEnd type="none" w="sm" len="sm"/>
                      <a:tailEnd type="none" w="sm" len="sm"/>
                    </a:lnL>
                    <a:lnR w="6350" cap="flat" cmpd="sng">
                      <a:solidFill>
                        <a:srgbClr val="BFBFBF"/>
                      </a:solidFill>
                      <a:prstDash val="solid"/>
                      <a:round/>
                      <a:headEnd type="none" w="sm" len="sm"/>
                      <a:tailEnd type="none" w="sm" len="sm"/>
                    </a:lnR>
                    <a:lnT w="6350" cap="flat" cmpd="sng">
                      <a:solidFill>
                        <a:srgbClr val="BFBFBF"/>
                      </a:solidFill>
                      <a:prstDash val="solid"/>
                      <a:round/>
                      <a:headEnd type="none" w="sm" len="sm"/>
                      <a:tailEnd type="none" w="sm" len="sm"/>
                    </a:lnT>
                    <a:lnB w="6350" cap="flat" cmpd="sng">
                      <a:solidFill>
                        <a:srgbClr val="BFBFBF"/>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1600" b="1"/>
                        <a:t>Πολλαπλές πλατφόρμες</a:t>
                      </a:r>
                      <a:endParaRPr sz="1600" b="1"/>
                    </a:p>
                  </a:txBody>
                  <a:tcPr marL="68575" marR="68575" marT="0" marB="0">
                    <a:lnL w="6350" cap="flat" cmpd="sng">
                      <a:solidFill>
                        <a:srgbClr val="BFBFBF"/>
                      </a:solidFill>
                      <a:prstDash val="solid"/>
                      <a:round/>
                      <a:headEnd type="none" w="sm" len="sm"/>
                      <a:tailEnd type="none" w="sm" len="sm"/>
                    </a:lnL>
                    <a:lnR w="6350" cap="flat" cmpd="sng">
                      <a:solidFill>
                        <a:srgbClr val="BFBFBF"/>
                      </a:solidFill>
                      <a:prstDash val="solid"/>
                      <a:round/>
                      <a:headEnd type="none" w="sm" len="sm"/>
                      <a:tailEnd type="none" w="sm" len="sm"/>
                    </a:lnR>
                    <a:lnT w="6350" cap="flat" cmpd="sng">
                      <a:solidFill>
                        <a:srgbClr val="BFBFBF"/>
                      </a:solidFill>
                      <a:prstDash val="solid"/>
                      <a:round/>
                      <a:headEnd type="none" w="sm" len="sm"/>
                      <a:tailEnd type="none" w="sm" len="sm"/>
                    </a:lnT>
                    <a:lnB w="6350" cap="flat" cmpd="sng">
                      <a:solidFill>
                        <a:srgbClr val="BFBFBF"/>
                      </a:solidFill>
                      <a:prstDash val="solid"/>
                      <a:round/>
                      <a:headEnd type="none" w="sm" len="sm"/>
                      <a:tailEnd type="none" w="sm" len="sm"/>
                    </a:lnB>
                  </a:tcPr>
                </a:tc>
                <a:tc>
                  <a:txBody>
                    <a:bodyPr/>
                    <a:lstStyle/>
                    <a:p>
                      <a:pPr marL="0" lvl="0" indent="0" algn="l" rtl="0">
                        <a:spcBef>
                          <a:spcPts val="0"/>
                        </a:spcBef>
                        <a:spcAft>
                          <a:spcPts val="0"/>
                        </a:spcAft>
                        <a:buNone/>
                      </a:pPr>
                      <a:r>
                        <a:rPr lang="en-US" sz="1600"/>
                        <a:t>Ναι - οι οικογένειες διαφέρουν</a:t>
                      </a:r>
                      <a:endParaRPr sz="1600"/>
                    </a:p>
                  </a:txBody>
                  <a:tcPr marL="68575" marR="68575" marT="0" marB="0">
                    <a:lnL w="6350" cap="flat" cmpd="sng">
                      <a:solidFill>
                        <a:srgbClr val="BFBFBF"/>
                      </a:solidFill>
                      <a:prstDash val="solid"/>
                      <a:round/>
                      <a:headEnd type="none" w="sm" len="sm"/>
                      <a:tailEnd type="none" w="sm" len="sm"/>
                    </a:lnL>
                    <a:lnR w="6350" cap="flat" cmpd="sng">
                      <a:solidFill>
                        <a:srgbClr val="BFBFBF"/>
                      </a:solidFill>
                      <a:prstDash val="solid"/>
                      <a:round/>
                      <a:headEnd type="none" w="sm" len="sm"/>
                      <a:tailEnd type="none" w="sm" len="sm"/>
                    </a:lnR>
                    <a:lnT w="6350" cap="flat" cmpd="sng">
                      <a:solidFill>
                        <a:srgbClr val="BFBFBF"/>
                      </a:solidFill>
                      <a:prstDash val="solid"/>
                      <a:round/>
                      <a:headEnd type="none" w="sm" len="sm"/>
                      <a:tailEnd type="none" w="sm" len="sm"/>
                    </a:lnT>
                    <a:lnB w="6350" cap="flat" cmpd="sng">
                      <a:solidFill>
                        <a:srgbClr val="BFBFBF"/>
                      </a:solidFill>
                      <a:prstDash val="solid"/>
                      <a:round/>
                      <a:headEnd type="none" w="sm" len="sm"/>
                      <a:tailEnd type="none" w="sm" len="sm"/>
                    </a:lnB>
                  </a:tcPr>
                </a:tc>
                <a:tc>
                  <a:txBody>
                    <a:bodyPr/>
                    <a:lstStyle/>
                    <a:p>
                      <a:pPr marL="0" lvl="0" indent="0" algn="l" rtl="0">
                        <a:spcBef>
                          <a:spcPts val="0"/>
                        </a:spcBef>
                        <a:spcAft>
                          <a:spcPts val="0"/>
                        </a:spcAft>
                        <a:buNone/>
                      </a:pPr>
                      <a:r>
                        <a:rPr lang="en-US" sz="1600"/>
                        <a:t>Χρόνος για τη συντήρηση όλων</a:t>
                      </a:r>
                      <a:endParaRPr sz="1600"/>
                    </a:p>
                  </a:txBody>
                  <a:tcPr marL="68575" marR="68575" marT="0" marB="0">
                    <a:lnL w="6350" cap="flat" cmpd="sng">
                      <a:solidFill>
                        <a:srgbClr val="BFBFBF"/>
                      </a:solidFill>
                      <a:prstDash val="solid"/>
                      <a:round/>
                      <a:headEnd type="none" w="sm" len="sm"/>
                      <a:tailEnd type="none" w="sm" len="sm"/>
                    </a:lnL>
                    <a:lnR w="6350" cap="flat" cmpd="sng">
                      <a:solidFill>
                        <a:srgbClr val="BFBFBF"/>
                      </a:solidFill>
                      <a:prstDash val="solid"/>
                      <a:round/>
                      <a:headEnd type="none" w="sm" len="sm"/>
                      <a:tailEnd type="none" w="sm" len="sm"/>
                    </a:lnR>
                    <a:lnT w="6350" cap="flat" cmpd="sng">
                      <a:solidFill>
                        <a:srgbClr val="BFBFBF"/>
                      </a:solidFill>
                      <a:prstDash val="solid"/>
                      <a:round/>
                      <a:headEnd type="none" w="sm" len="sm"/>
                      <a:tailEnd type="none" w="sm" len="sm"/>
                    </a:lnT>
                    <a:lnB w="6350" cap="flat" cmpd="sng">
                      <a:solidFill>
                        <a:srgbClr val="BFBFBF"/>
                      </a:solidFill>
                      <a:prstDash val="solid"/>
                      <a:round/>
                      <a:headEnd type="none" w="sm" len="sm"/>
                      <a:tailEnd type="none" w="sm" len="sm"/>
                    </a:lnB>
                  </a:tcPr>
                </a:tc>
                <a:tc>
                  <a:txBody>
                    <a:bodyPr/>
                    <a:lstStyle/>
                    <a:p>
                      <a:pPr marL="0" lvl="0" indent="0" algn="l" rtl="0">
                        <a:spcBef>
                          <a:spcPts val="0"/>
                        </a:spcBef>
                        <a:spcAft>
                          <a:spcPts val="0"/>
                        </a:spcAft>
                        <a:buNone/>
                      </a:pPr>
                      <a:r>
                        <a:rPr lang="en-US" sz="1600"/>
                        <a:t>Συνεχής</a:t>
                      </a:r>
                      <a:endParaRPr sz="1600"/>
                    </a:p>
                  </a:txBody>
                  <a:tcPr marL="68575" marR="68575" marT="0" marB="0">
                    <a:lnL w="6350" cap="flat" cmpd="sng">
                      <a:solidFill>
                        <a:srgbClr val="BFBFBF"/>
                      </a:solidFill>
                      <a:prstDash val="solid"/>
                      <a:round/>
                      <a:headEnd type="none" w="sm" len="sm"/>
                      <a:tailEnd type="none" w="sm" len="sm"/>
                    </a:lnL>
                    <a:lnR w="6350" cap="flat" cmpd="sng">
                      <a:solidFill>
                        <a:srgbClr val="BFBFBF"/>
                      </a:solidFill>
                      <a:prstDash val="solid"/>
                      <a:round/>
                      <a:headEnd type="none" w="sm" len="sm"/>
                      <a:tailEnd type="none" w="sm" len="sm"/>
                    </a:lnR>
                    <a:lnT w="6350" cap="flat" cmpd="sng">
                      <a:solidFill>
                        <a:srgbClr val="BFBFBF"/>
                      </a:solidFill>
                      <a:prstDash val="solid"/>
                      <a:round/>
                      <a:headEnd type="none" w="sm" len="sm"/>
                      <a:tailEnd type="none" w="sm" len="sm"/>
                    </a:lnT>
                    <a:lnB w="6350" cap="flat" cmpd="sng">
                      <a:solidFill>
                        <a:srgbClr val="BFBFBF"/>
                      </a:solidFill>
                      <a:prstDash val="solid"/>
                      <a:round/>
                      <a:headEnd type="none" w="sm" len="sm"/>
                      <a:tailEnd type="none" w="sm" len="sm"/>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7"/>
          <p:cNvSpPr txBox="1"/>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a:buNone/>
            </a:pPr>
            <a:r>
              <a:rPr lang="en-US" sz="3000"/>
              <a:t>Όραμα και αξίες του σχολείου για την ψηφιακή ευημερία</a:t>
            </a:r>
            <a:endParaRPr sz="3000"/>
          </a:p>
        </p:txBody>
      </p:sp>
      <p:sp>
        <p:nvSpPr>
          <p:cNvPr id="90" name="Google Shape;90;p7"/>
          <p:cNvSpPr txBox="1"/>
          <p:nvPr>
            <p:ph type="ctrTitle"/>
          </p:nvPr>
        </p:nvSpPr>
        <p:spPr>
          <a:xfrm>
            <a:off x="2179790" y="1174649"/>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a:buNone/>
            </a:pPr>
            <a:r>
              <a:rPr lang="en-US" sz="3000" b="1"/>
              <a:t>Ενότητα 1</a:t>
            </a:r>
            <a:endParaRPr sz="3000" b="1"/>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g3af2af96a03_0_28"/>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sz="3400"/>
              <a:t>3.3. </a:t>
            </a:r>
            <a:r>
              <a:rPr lang="en-US" sz="3400"/>
              <a:t>Παρακολούθηση της επιτυχίας και προσαρμογή της προσέγγισής σας</a:t>
            </a:r>
            <a:endParaRPr sz="3300"/>
          </a:p>
        </p:txBody>
      </p:sp>
      <p:sp>
        <p:nvSpPr>
          <p:cNvPr id="506" name="Google Shape;506;g3af2af96a03_0_28"/>
          <p:cNvSpPr txBox="1"/>
          <p:nvPr>
            <p:ph type="body" idx="1"/>
          </p:nvPr>
        </p:nvSpPr>
        <p:spPr>
          <a:xfrm>
            <a:off x="97975" y="906350"/>
            <a:ext cx="11944500" cy="14685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1800">
                <a:solidFill>
                  <a:schemeClr val="dk1"/>
                </a:solidFill>
              </a:rPr>
              <a:t>Η αποτελεσματική ψηφιακή συμμετοχή της οικογένειας απαιτεί συνεχή αξιολόγηση και προσαρμογή με βάση τα πραγματικά αποτελέσματα και όχι τις υποθέσεις. </a:t>
            </a:r>
            <a:endParaRPr sz="1800">
              <a:solidFill>
                <a:schemeClr val="dk1"/>
              </a:solidFill>
            </a:endParaRPr>
          </a:p>
          <a:p>
            <a:pPr marL="0" lvl="0" indent="0" algn="l" rtl="0">
              <a:lnSpc>
                <a:spcPct val="100000"/>
              </a:lnSpc>
              <a:spcBef>
                <a:spcPts val="1200"/>
              </a:spcBef>
              <a:spcAft>
                <a:spcPts val="1200"/>
              </a:spcAft>
              <a:buNone/>
            </a:pPr>
            <a:r>
              <a:rPr lang="en-US" sz="1800">
                <a:solidFill>
                  <a:schemeClr val="dk1"/>
                </a:solidFill>
              </a:rPr>
              <a:t>Αυτή η ενότητα θα σας παρέχει πρακτικά εργαλεία για την παρακολούθηση της επιτυχίας των πρωτοβουλιών οικογενειακής συμμετοχής μέσω ποσοτικών μετρήσεων και ποιοτικών σχολίων από τις ίδιες τις οικογένειες. Για να το επιτύχετε αυτό, θα χρησιμοποιήσετε ορισμένους ποιοτικούς και ποσοτικούς δείκτες. </a:t>
            </a:r>
            <a:endParaRPr sz="1800">
              <a:solidFill>
                <a:schemeClr val="dk1"/>
              </a:solidFill>
            </a:endParaRPr>
          </a:p>
        </p:txBody>
      </p:sp>
      <p:sp>
        <p:nvSpPr>
          <p:cNvPr id="507" name="Google Shape;507;g3af2af96a03_0_28"/>
          <p:cNvSpPr txBox="1"/>
          <p:nvPr>
            <p:ph type="body" idx="1"/>
          </p:nvPr>
        </p:nvSpPr>
        <p:spPr>
          <a:xfrm>
            <a:off x="98075" y="3155551"/>
            <a:ext cx="5910900" cy="2247600"/>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rgbClr val="000000"/>
              </a:buClr>
              <a:buSzPts val="1800"/>
              <a:buChar char="●"/>
            </a:pPr>
            <a:r>
              <a:rPr lang="en-US" sz="1800">
                <a:solidFill>
                  <a:srgbClr val="000000"/>
                </a:solidFill>
              </a:rPr>
              <a:t>Παρακολουθήστε τη συμμετοχή σε εκδηλώσεις ψηφιακής ευεξίας για οικογένειες και την αλληλεπίδραση με πλατφόρμες επικοινωνίας</a:t>
            </a:r>
            <a:endParaRPr sz="1800">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sz="1800">
                <a:solidFill>
                  <a:srgbClr val="000000"/>
                </a:solidFill>
              </a:rPr>
              <a:t>Παρακολουθήστε τη μείωση των αναφορών για διαδικτυακό εκφοβισμό, ακατάλληλη συμπεριφορά στο διαδίκτυο ή διαταραχές στην τάξη που σχετίζονται με την τεχνολογία</a:t>
            </a:r>
            <a:endParaRPr sz="1800">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sz="1800">
                <a:solidFill>
                  <a:srgbClr val="000000"/>
                </a:solidFill>
              </a:rPr>
              <a:t>Μετρήστε την αύξηση των θετικών ψηφιακών επικοινωνιών μεταξύ οικογένειας και σχολείου</a:t>
            </a:r>
            <a:endParaRPr sz="1800">
              <a:solidFill>
                <a:srgbClr val="000000"/>
              </a:solidFill>
            </a:endParaRPr>
          </a:p>
        </p:txBody>
      </p:sp>
      <p:sp>
        <p:nvSpPr>
          <p:cNvPr id="508" name="Google Shape;508;g3af2af96a03_0_28"/>
          <p:cNvSpPr txBox="1"/>
          <p:nvPr>
            <p:ph type="body" idx="2"/>
          </p:nvPr>
        </p:nvSpPr>
        <p:spPr>
          <a:xfrm>
            <a:off x="6131475" y="3155518"/>
            <a:ext cx="5910900" cy="2247600"/>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rgbClr val="000000"/>
              </a:buClr>
              <a:buSzPts val="1800"/>
              <a:buChar char="●"/>
            </a:pPr>
            <a:r>
              <a:rPr lang="en-US">
                <a:solidFill>
                  <a:srgbClr val="000000"/>
                </a:solidFill>
              </a:rPr>
              <a:t>Διοργανώστε τριμηνιαίες συνεδρίες 45 λεπτών, ρωτώντας τις οικογένειες για το επίπεδο άνεσής τους, τις προκλήσεις και τις επιτυχίες τους με τις ψηφιακές πρακτικές στο σπίτι</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Χρησιμοποιήστε απλές έρευνες ή συζητήσεις στην τάξη σχετικά με τον τρόπο λειτουργίας των ψηφιακών κανόνων της οικογένειας</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Τακτικές συναντήσεις με τους εκπαιδευτικούς σχετικά με τις παρατηρούμενες αλλαγές στη ψηφιακή συμπεριφορά των μαθητών και τη συμμετοχή της οικογένειας</a:t>
            </a:r>
            <a:r>
              <a:rPr lang="en-US">
                <a:solidFill>
                  <a:srgbClr val="000000"/>
                </a:solidFill>
              </a:rPr>
              <a:t> </a:t>
            </a:r>
            <a:endParaRPr/>
          </a:p>
        </p:txBody>
      </p:sp>
      <p:sp>
        <p:nvSpPr>
          <p:cNvPr id="509" name="Google Shape;509;g3af2af96a03_0_28"/>
          <p:cNvSpPr txBox="1"/>
          <p:nvPr/>
        </p:nvSpPr>
        <p:spPr>
          <a:xfrm>
            <a:off x="98072" y="2446593"/>
            <a:ext cx="5910900" cy="550800"/>
          </a:xfrm>
          <a:prstGeom prst="rect">
            <a:avLst/>
          </a:prstGeom>
          <a:solidFill>
            <a:schemeClr val="accent2"/>
          </a:solid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None/>
            </a:pPr>
            <a:r>
              <a:rPr lang="en-US" sz="1800" b="1">
                <a:solidFill>
                  <a:srgbClr val="FEF6FC"/>
                </a:solidFill>
              </a:rPr>
              <a:t>Ποσοτικά </a:t>
            </a:r>
            <a:endParaRPr sz="1800" b="1">
              <a:solidFill>
                <a:srgbClr val="FEF6FC"/>
              </a:solidFill>
            </a:endParaRPr>
          </a:p>
        </p:txBody>
      </p:sp>
      <p:sp>
        <p:nvSpPr>
          <p:cNvPr id="510" name="Google Shape;510;g3af2af96a03_0_28"/>
          <p:cNvSpPr txBox="1"/>
          <p:nvPr/>
        </p:nvSpPr>
        <p:spPr>
          <a:xfrm>
            <a:off x="6131472" y="2446556"/>
            <a:ext cx="5910900" cy="550800"/>
          </a:xfrm>
          <a:prstGeom prst="rect">
            <a:avLst/>
          </a:prstGeom>
          <a:solidFill>
            <a:schemeClr val="accent2"/>
          </a:solid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None/>
            </a:pPr>
            <a:r>
              <a:rPr lang="en-US" sz="1800" b="1">
                <a:solidFill>
                  <a:srgbClr val="FEF6FC"/>
                </a:solidFill>
              </a:rPr>
              <a:t>Ποιοτική </a:t>
            </a:r>
            <a:endParaRPr sz="1800" b="1">
              <a:solidFill>
                <a:srgbClr val="FEF6FC"/>
              </a:solidFill>
            </a:endParaRPr>
          </a:p>
        </p:txBody>
      </p:sp>
      <p:sp>
        <p:nvSpPr>
          <p:cNvPr id="511" name="Google Shape;511;g3af2af96a03_0_28"/>
          <p:cNvSpPr txBox="1"/>
          <p:nvPr/>
        </p:nvSpPr>
        <p:spPr>
          <a:xfrm>
            <a:off x="136800" y="5458675"/>
            <a:ext cx="11918400" cy="1293300"/>
          </a:xfrm>
          <a:prstGeom prst="rect">
            <a:avLst/>
          </a:prstGeom>
          <a:solidFill>
            <a:srgbClr val="F6E2F0"/>
          </a:solid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None/>
            </a:pPr>
            <a:r>
              <a:rPr lang="en-US" sz="1800" b="1">
                <a:solidFill>
                  <a:srgbClr val="DE0A9D"/>
                </a:solidFill>
              </a:rPr>
              <a:t>Καταγράψτε συστηματικά τα ποιοτικά δεδομένα </a:t>
            </a:r>
            <a:r>
              <a:rPr lang="en-US" sz="1800">
                <a:solidFill>
                  <a:schemeClr val="dk1"/>
                </a:solidFill>
              </a:rPr>
              <a:t>γράφοντας σύντομες περιλήψεις αμέσως μετά από κάθε συζήτηση, σημειώνοντας επαναλαμβανόμενα θέματα, συγκεκριμένα αποσπάσματα που απεικονίζουν τις εμπειρίες της οικογένειας και τυχόν αναδυόμενες ανησυχίες ή μοτίβα επιτυχίας. </a:t>
            </a:r>
            <a:endParaRPr sz="1800">
              <a:solidFill>
                <a:schemeClr val="dk1"/>
              </a:solidFill>
            </a:endParaRPr>
          </a:p>
          <a:p>
            <a:pPr marL="0" lvl="0" indent="0" algn="ctr" rtl="0">
              <a:lnSpc>
                <a:spcPct val="90000"/>
              </a:lnSpc>
              <a:spcBef>
                <a:spcPts val="1000"/>
              </a:spcBef>
              <a:spcAft>
                <a:spcPts val="0"/>
              </a:spcAft>
              <a:buNone/>
            </a:pPr>
            <a:r>
              <a:rPr lang="en-US" sz="1800" b="1">
                <a:solidFill>
                  <a:srgbClr val="DE0A9D"/>
                </a:solidFill>
              </a:rPr>
              <a:t>Αποθηκεύστε αυτές τις περιλήψεις </a:t>
            </a:r>
            <a:r>
              <a:rPr lang="en-US" sz="1800">
                <a:solidFill>
                  <a:schemeClr val="dk1"/>
                </a:solidFill>
              </a:rPr>
              <a:t>σε έναν κοινόχρηστο φάκελο οργανωμένο κατά ημερομηνία και θέμα, για εύκολη αναγνώριση των προτύπων με την πάροδο του χρόνου.</a:t>
            </a:r>
            <a:endParaRPr sz="1800">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g3af2af96a03_0_39"/>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Ρυθμίστε το σύστημα παρακολούθησης </a:t>
            </a:r>
            <a:r>
              <a:rPr lang="en-US"/>
              <a:t>- Μέρος 3</a:t>
            </a:r>
            <a:endParaRPr/>
          </a:p>
        </p:txBody>
      </p:sp>
      <p:sp>
        <p:nvSpPr>
          <p:cNvPr id="518" name="Google Shape;518;g3af2af96a03_0_39"/>
          <p:cNvSpPr txBox="1"/>
          <p:nvPr>
            <p:ph type="body" idx="2"/>
          </p:nvPr>
        </p:nvSpPr>
        <p:spPr>
          <a:xfrm>
            <a:off x="383150" y="2276044"/>
            <a:ext cx="11542200" cy="2376000"/>
          </a:xfrm>
          <a:prstGeom prst="rect">
            <a:avLst/>
          </a:prstGeom>
          <a:solidFill>
            <a:srgbClr val="DFD5F8"/>
          </a:solidFill>
          <a:ln w="2857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Βήμα 6: Ρυθμίστε την παρακολούθηση</a:t>
            </a:r>
            <a:endParaRPr sz="1600" b="1"/>
          </a:p>
          <a:p>
            <a:pPr marL="0" lvl="0" indent="0" algn="l" rtl="0">
              <a:spcBef>
                <a:spcPts val="1000"/>
              </a:spcBef>
              <a:spcAft>
                <a:spcPts val="0"/>
              </a:spcAft>
              <a:buNone/>
            </a:pPr>
            <a:r>
              <a:rPr lang="en-US" sz="1600"/>
              <a:t>Επιλέξτε δύο από τους προτεινόμενους τρόπους για να παρακολουθήσετε την επιτυχία:</a:t>
            </a:r>
            <a:endParaRPr sz="1600"/>
          </a:p>
          <a:p>
            <a:pPr marL="457200" lvl="0" indent="-330200" algn="l" rtl="0">
              <a:spcBef>
                <a:spcPts val="1000"/>
              </a:spcBef>
              <a:spcAft>
                <a:spcPts val="0"/>
              </a:spcAft>
              <a:buSzPts val="1600"/>
              <a:buChar char="●"/>
            </a:pPr>
            <a:r>
              <a:rPr lang="en-US" sz="1600"/>
              <a:t>Τι θα μετρήσετε; (παρουσία, ποσοστά ανταπόκρισης κ.λπ.)</a:t>
            </a:r>
            <a:endParaRPr sz="1600"/>
          </a:p>
          <a:p>
            <a:pPr marL="457200" lvl="0" indent="-330200" algn="l" rtl="0">
              <a:spcBef>
                <a:spcPts val="0"/>
              </a:spcBef>
              <a:spcAft>
                <a:spcPts val="0"/>
              </a:spcAft>
              <a:buSzPts val="1600"/>
              <a:buChar char="●"/>
            </a:pPr>
            <a:r>
              <a:rPr lang="en-US" sz="1600"/>
              <a:t>Πότε θα ελέγχετε; (σημειώστε συγκεκριμένες ημερομηνίες στο ημερολόγιο)</a:t>
            </a:r>
            <a:endParaRPr sz="1600"/>
          </a:p>
          <a:p>
            <a:pPr marL="457200" lvl="0" indent="-330200" algn="l" rtl="0">
              <a:spcBef>
                <a:spcPts val="0"/>
              </a:spcBef>
              <a:spcAft>
                <a:spcPts val="0"/>
              </a:spcAft>
              <a:buSzPts val="1600"/>
              <a:buChar char="●"/>
            </a:pPr>
            <a:r>
              <a:rPr lang="en-US" sz="1600"/>
              <a:t>Ποια σχόλια θα συλλέξετε; (συντάξτε μια έρευνα με 3 ερωτήσεις)</a:t>
            </a:r>
            <a:endParaRPr sz="1600"/>
          </a:p>
          <a:p>
            <a:pPr marL="0" lvl="0" indent="0" algn="l" rtl="0">
              <a:spcBef>
                <a:spcPts val="1000"/>
              </a:spcBef>
              <a:spcAft>
                <a:spcPts val="0"/>
              </a:spcAft>
              <a:buNone/>
            </a:pPr>
            <a:r>
              <a:t/>
            </a:r>
            <a:endParaRPr sz="1600"/>
          </a:p>
          <a:p>
            <a:pPr marL="0" lvl="0" indent="0" algn="l" rtl="0">
              <a:spcBef>
                <a:spcPts val="1000"/>
              </a:spcBef>
              <a:spcAft>
                <a:spcPts val="0"/>
              </a:spcAft>
              <a:buNone/>
            </a:pPr>
            <a:r>
              <a:rPr lang="en-US" sz="1600"/>
              <a:t>Δημιουργήστε τη λίστα ελέγχου παρακολούθησης και προγραμματίστε την πρώτη σας αξιολόγηση για 6 εβδομάδες από την έναρξη.</a:t>
            </a:r>
            <a:endParaRPr sz="1600"/>
          </a:p>
          <a:p>
            <a:pPr marL="0" lvl="0" indent="0" algn="l" rtl="0">
              <a:spcBef>
                <a:spcPts val="1000"/>
              </a:spcBef>
              <a:spcAft>
                <a:spcPts val="0"/>
              </a:spcAft>
              <a:buNone/>
            </a:pPr>
            <a:r>
              <a:t/>
            </a:r>
            <a:endParaRPr sz="1600"/>
          </a:p>
          <a:p>
            <a:pPr marL="0" lvl="0" indent="0" algn="l" rtl="0">
              <a:spcBef>
                <a:spcPts val="1000"/>
              </a:spcBef>
              <a:spcAft>
                <a:spcPts val="0"/>
              </a:spcAft>
              <a:buNone/>
            </a:pPr>
            <a:r>
              <a:t/>
            </a:r>
            <a:endParaRPr sz="1600"/>
          </a:p>
          <a:p>
            <a:pPr marL="0" lvl="0" indent="0" algn="l" rtl="0">
              <a:spcBef>
                <a:spcPts val="1000"/>
              </a:spcBef>
              <a:spcAft>
                <a:spcPts val="0"/>
              </a:spcAft>
              <a:buNone/>
            </a:pPr>
            <a:r>
              <a:t/>
            </a:r>
            <a:endParaRPr sz="1600"/>
          </a:p>
          <a:p>
            <a:pPr marL="0" lvl="0" indent="0" algn="l" rtl="0">
              <a:spcBef>
                <a:spcPts val="1000"/>
              </a:spcBef>
              <a:spcAft>
                <a:spcPts val="0"/>
              </a:spcAft>
              <a:buNone/>
            </a:pPr>
            <a:r>
              <a:t/>
            </a:r>
            <a:endParaRPr sz="1600"/>
          </a:p>
          <a:p>
            <a:pPr marL="0" lvl="0" indent="0" algn="l" rtl="0">
              <a:spcBef>
                <a:spcPts val="1000"/>
              </a:spcBef>
              <a:spcAft>
                <a:spcPts val="0"/>
              </a:spcAft>
              <a:buNone/>
            </a:pPr>
            <a:r>
              <a:t/>
            </a:r>
            <a:endParaRPr sz="1600"/>
          </a:p>
          <a:p>
            <a:pPr marL="0" lvl="0" indent="0" algn="l" rtl="0">
              <a:spcBef>
                <a:spcPts val="1000"/>
              </a:spcBef>
              <a:spcAft>
                <a:spcPts val="0"/>
              </a:spcAft>
              <a:buNone/>
            </a:pPr>
            <a:r>
              <a:t/>
            </a:r>
            <a:endParaRPr sz="1600"/>
          </a:p>
          <a:p>
            <a:pPr marL="0" lvl="0" indent="0" algn="l" rtl="0">
              <a:spcBef>
                <a:spcPts val="1000"/>
              </a:spcBef>
              <a:spcAft>
                <a:spcPts val="0"/>
              </a:spcAft>
              <a:buNone/>
            </a:pPr>
            <a:r>
              <a:t/>
            </a:r>
            <a:endParaRPr sz="1600"/>
          </a:p>
          <a:p>
            <a:pPr marL="0" lvl="0" indent="0" algn="l" rtl="0">
              <a:spcBef>
                <a:spcPts val="1000"/>
              </a:spcBef>
              <a:spcAft>
                <a:spcPts val="0"/>
              </a:spcAft>
              <a:buNone/>
            </a:pPr>
            <a:r>
              <a:t/>
            </a:r>
            <a:endParaRPr sz="1600"/>
          </a:p>
          <a:p>
            <a:pPr marL="0" lvl="0" indent="0" algn="l" rtl="0">
              <a:spcBef>
                <a:spcPts val="1000"/>
              </a:spcBef>
              <a:spcAft>
                <a:spcPts val="0"/>
              </a:spcAft>
              <a:buNone/>
            </a:pPr>
            <a:r>
              <a:t/>
            </a:r>
            <a:endParaRPr sz="16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g3af2af96a03_0_47"/>
          <p:cNvSpPr txBox="1"/>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524" name="Google Shape;524;g3af2af96a03_0_47"/>
          <p:cNvSpPr txBox="1"/>
          <p:nvPr>
            <p:ph type="body" idx="1"/>
          </p:nvPr>
        </p:nvSpPr>
        <p:spPr>
          <a:xfrm>
            <a:off x="97975" y="3189900"/>
            <a:ext cx="11944200" cy="358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3000" i="1"/>
              <a:t>Κοιτάζοντας το σχέδιο παρακολούθησης, τι θα κάνετε αν τα δεδομένα δείξουν ότι οι στρατηγικές σας δεν λειτουργούν όπως αναμενόταν; Πώς θα προσαρμόσετε την προσέγγισή σας διατηρώντας παράλληλα την εμπιστοσύνη των οικογενειών;</a:t>
            </a:r>
            <a:endParaRPr sz="3000" i="1"/>
          </a:p>
          <a:p>
            <a:pPr marL="0" lvl="0" indent="0" algn="ctr" rtl="0">
              <a:lnSpc>
                <a:spcPct val="90000"/>
              </a:lnSpc>
              <a:spcBef>
                <a:spcPts val="0"/>
              </a:spcBef>
              <a:spcAft>
                <a:spcPts val="0"/>
              </a:spcAft>
              <a:buNone/>
            </a:pPr>
            <a:r>
              <a:t/>
            </a:r>
            <a:endParaRPr sz="3000" i="1"/>
          </a:p>
          <a:p>
            <a:pPr marL="0" lvl="0" indent="0" algn="l" rtl="0">
              <a:lnSpc>
                <a:spcPct val="90000"/>
              </a:lnSpc>
              <a:spcBef>
                <a:spcPts val="0"/>
              </a:spcBef>
              <a:spcAft>
                <a:spcPts val="0"/>
              </a:spcAft>
              <a:buClr>
                <a:schemeClr val="dk1"/>
              </a:buClr>
              <a:buSzPts val="1800"/>
              <a:buNone/>
            </a:pPr>
            <a:r>
              <a:t/>
            </a:r>
            <a:endParaRPr/>
          </a:p>
        </p:txBody>
      </p:sp>
      <p:pic>
        <p:nvPicPr>
          <p:cNvPr id="525" name="Google Shape;525;g3af2af96a03_0_47" title="images.jpg"/>
          <p:cNvPicPr preferRelativeResize="0"/>
          <p:nvPr/>
        </p:nvPicPr>
        <p:blipFill>
          <a:blip r:embed="rId3">
            <a:alphaModFix/>
          </a:blip>
          <a:stretch>
            <a:fillRect/>
          </a:stretch>
        </p:blipFill>
        <p:spPr>
          <a:xfrm>
            <a:off x="4857750" y="981471"/>
            <a:ext cx="2476500" cy="18478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g3af2af96a03_0_53"/>
          <p:cNvSpPr txBox="1"/>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a:buNone/>
            </a:pPr>
            <a:r>
              <a:rPr lang="en-US" sz="3000"/>
              <a:t>Μια προσέγγιση σε επίπεδο σχολείου που έγινε δυνατή.</a:t>
            </a:r>
            <a:endParaRPr sz="3000"/>
          </a:p>
        </p:txBody>
      </p:sp>
      <p:sp>
        <p:nvSpPr>
          <p:cNvPr id="531" name="Google Shape;531;g3af2af96a03_0_53"/>
          <p:cNvSpPr txBox="1"/>
          <p:nvPr>
            <p:ph type="ctrTitle"/>
          </p:nvPr>
        </p:nvSpPr>
        <p:spPr>
          <a:xfrm>
            <a:off x="2179790" y="1174649"/>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a:buNone/>
            </a:pPr>
            <a:r>
              <a:rPr lang="en-US" sz="3000" b="1"/>
              <a:t>Ενότητα 4</a:t>
            </a:r>
            <a:endParaRPr sz="3000" b="1"/>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3af2af96a03_0_7"/>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4.1. Προσδιορισμός και σχεδιασμός πρωτοβουλιών σε επίπεδο σχολείου</a:t>
            </a:r>
            <a:endParaRPr/>
          </a:p>
        </p:txBody>
      </p:sp>
      <p:sp>
        <p:nvSpPr>
          <p:cNvPr id="538" name="Google Shape;538;g3af2af96a03_0_7"/>
          <p:cNvSpPr txBox="1"/>
          <p:nvPr>
            <p:ph type="body" idx="1"/>
          </p:nvPr>
        </p:nvSpPr>
        <p:spPr>
          <a:xfrm>
            <a:off x="123750" y="3140812"/>
            <a:ext cx="11944500" cy="15963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a:t>Μια </a:t>
            </a:r>
            <a:r>
              <a:rPr lang="en-US" b="1"/>
              <a:t>προσέγγιση που αφορά ολόκληρο το σχολείο </a:t>
            </a:r>
            <a:r>
              <a:rPr lang="en-US"/>
              <a:t>εξασφαλίζει ότι κάθε μαθητής, ανεξάρτητα από τον δάσκαλό του ή την τάξη στην οποία βρίσκεται,</a:t>
            </a:r>
            <a:r>
              <a:rPr lang="en-US" b="1"/>
              <a:t> λαμβάνει συνεπή υποστήριξη </a:t>
            </a:r>
            <a:r>
              <a:rPr lang="en-US"/>
              <a:t>για την ανάπτυξη υγιών ψηφιακών συνηθειών.</a:t>
            </a:r>
            <a:endParaRPr/>
          </a:p>
        </p:txBody>
      </p:sp>
      <p:sp>
        <p:nvSpPr>
          <p:cNvPr id="539" name="Google Shape;539;g3af2af96a03_0_7"/>
          <p:cNvSpPr txBox="1"/>
          <p:nvPr>
            <p:ph type="body" idx="2"/>
          </p:nvPr>
        </p:nvSpPr>
        <p:spPr>
          <a:xfrm>
            <a:off x="97975" y="1251561"/>
            <a:ext cx="11944500" cy="2052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t/>
            </a:r>
            <a:endParaRPr/>
          </a:p>
          <a:p>
            <a:pPr marL="0" lvl="0" indent="0" algn="l" rtl="0">
              <a:spcBef>
                <a:spcPts val="100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g3af2af96a03_0_59"/>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Βασικές πρωτοβουλίες σε επίπεδο σχολείου [1]</a:t>
            </a:r>
            <a:endParaRPr/>
          </a:p>
        </p:txBody>
      </p:sp>
      <p:sp>
        <p:nvSpPr>
          <p:cNvPr id="546" name="Google Shape;546;g3af2af96a03_0_59"/>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Η αποτελεσματική ψηφιακή ευημερία απαιτεί τέσσερις αλληλένδετους τύπους πρωτοβουλιών:</a:t>
            </a:r>
            <a:endParaRPr/>
          </a:p>
        </p:txBody>
      </p:sp>
      <p:sp>
        <p:nvSpPr>
          <p:cNvPr id="547" name="Google Shape;547;g3af2af96a03_0_59"/>
          <p:cNvSpPr txBox="1"/>
          <p:nvPr>
            <p:ph type="body" idx="2"/>
          </p:nvPr>
        </p:nvSpPr>
        <p:spPr>
          <a:xfrm>
            <a:off x="97973" y="1462675"/>
            <a:ext cx="5997900" cy="52893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b="1">
                <a:solidFill>
                  <a:srgbClr val="DE0A9D"/>
                </a:solidFill>
              </a:rPr>
              <a:t>Εκστρατείες ευαισθητοποίησης</a:t>
            </a:r>
            <a:endParaRPr sz="2000" b="1">
              <a:solidFill>
                <a:srgbClr val="DE0A9D"/>
              </a:solidFill>
            </a:endParaRPr>
          </a:p>
          <a:p>
            <a:pPr marL="0" lvl="0" indent="0" algn="l" rtl="0">
              <a:lnSpc>
                <a:spcPct val="100000"/>
              </a:lnSpc>
              <a:spcBef>
                <a:spcPts val="1400"/>
              </a:spcBef>
              <a:spcAft>
                <a:spcPts val="0"/>
              </a:spcAft>
              <a:buNone/>
            </a:pPr>
            <a:r>
              <a:rPr lang="en-US" sz="1700">
                <a:solidFill>
                  <a:srgbClr val="000000"/>
                </a:solidFill>
              </a:rPr>
              <a:t>Δημιουργήστε συνεχείς εκπαιδευτικές προσπάθειες μέσω συνελεύσεων ψηφιακής ιθαγένειας που περιλαμβάνουν:</a:t>
            </a:r>
            <a:endParaRPr sz="1700">
              <a:solidFill>
                <a:srgbClr val="000000"/>
              </a:solidFill>
            </a:endParaRPr>
          </a:p>
          <a:p>
            <a:pPr marL="457200" lvl="0" indent="-336550" algn="l" rtl="0">
              <a:lnSpc>
                <a:spcPct val="100000"/>
              </a:lnSpc>
              <a:spcBef>
                <a:spcPts val="1400"/>
              </a:spcBef>
              <a:spcAft>
                <a:spcPts val="0"/>
              </a:spcAft>
              <a:buClr>
                <a:srgbClr val="000000"/>
              </a:buClr>
              <a:buSzPts val="1700"/>
              <a:buChar char="●"/>
            </a:pPr>
            <a:r>
              <a:rPr lang="en-US" sz="1700">
                <a:solidFill>
                  <a:srgbClr val="000000"/>
                </a:solidFill>
              </a:rPr>
              <a:t>μαρτυρίες μαθητών,</a:t>
            </a:r>
            <a:endParaRPr sz="1700">
              <a:solidFill>
                <a:srgbClr val="000000"/>
              </a:solidFill>
            </a:endParaRPr>
          </a:p>
          <a:p>
            <a:pPr marL="457200" lvl="0" indent="-336550" algn="l" rtl="0">
              <a:lnSpc>
                <a:spcPct val="100000"/>
              </a:lnSpc>
              <a:spcBef>
                <a:spcPts val="0"/>
              </a:spcBef>
              <a:spcAft>
                <a:spcPts val="0"/>
              </a:spcAft>
              <a:buClr>
                <a:srgbClr val="000000"/>
              </a:buClr>
              <a:buSzPts val="1700"/>
              <a:buChar char="●"/>
            </a:pPr>
            <a:r>
              <a:rPr lang="en-US" sz="1700">
                <a:solidFill>
                  <a:srgbClr val="000000"/>
                </a:solidFill>
              </a:rPr>
              <a:t>διαδραστικά εργαστήρια για υγιείς διαδικτυακές σχέσεις, </a:t>
            </a:r>
            <a:endParaRPr sz="1700">
              <a:solidFill>
                <a:srgbClr val="000000"/>
              </a:solidFill>
            </a:endParaRPr>
          </a:p>
          <a:p>
            <a:pPr marL="457200" lvl="0" indent="-336550" algn="l" rtl="0">
              <a:lnSpc>
                <a:spcPct val="100000"/>
              </a:lnSpc>
              <a:spcBef>
                <a:spcPts val="0"/>
              </a:spcBef>
              <a:spcAft>
                <a:spcPts val="0"/>
              </a:spcAft>
              <a:buClr>
                <a:srgbClr val="000000"/>
              </a:buClr>
              <a:buSzPts val="1700"/>
              <a:buChar char="●"/>
            </a:pPr>
            <a:r>
              <a:rPr lang="en-US" sz="1700">
                <a:solidFill>
                  <a:srgbClr val="000000"/>
                </a:solidFill>
              </a:rPr>
              <a:t>εκπαιδευτικές συνεδρίες για γονείς σχετικά με την ψηφιακή εποπτεία, </a:t>
            </a:r>
            <a:endParaRPr sz="1700">
              <a:solidFill>
                <a:srgbClr val="000000"/>
              </a:solidFill>
            </a:endParaRPr>
          </a:p>
          <a:p>
            <a:pPr marL="457200" lvl="0" indent="-336550" algn="l" rtl="0">
              <a:lnSpc>
                <a:spcPct val="100000"/>
              </a:lnSpc>
              <a:spcBef>
                <a:spcPts val="0"/>
              </a:spcBef>
              <a:spcAft>
                <a:spcPts val="0"/>
              </a:spcAft>
              <a:buClr>
                <a:srgbClr val="000000"/>
              </a:buClr>
              <a:buSzPts val="1700"/>
              <a:buChar char="●"/>
            </a:pPr>
            <a:r>
              <a:rPr lang="en-US" sz="1700">
                <a:solidFill>
                  <a:srgbClr val="000000"/>
                </a:solidFill>
              </a:rPr>
              <a:t>και προγράμματα καθοδήγησης από συμμαθητές, όπου οι μεγαλύτεροι μαθητές καθοδηγούν τους μικρότερους. </a:t>
            </a:r>
            <a:endParaRPr sz="1700">
              <a:solidFill>
                <a:srgbClr val="000000"/>
              </a:solidFill>
            </a:endParaRPr>
          </a:p>
          <a:p>
            <a:pPr marL="0" lvl="0" indent="0" algn="l" rtl="0">
              <a:lnSpc>
                <a:spcPct val="100000"/>
              </a:lnSpc>
              <a:spcBef>
                <a:spcPts val="1400"/>
              </a:spcBef>
              <a:spcAft>
                <a:spcPts val="0"/>
              </a:spcAft>
              <a:buNone/>
            </a:pPr>
            <a:r>
              <a:rPr lang="en-US" sz="1700">
                <a:solidFill>
                  <a:srgbClr val="000000"/>
                </a:solidFill>
              </a:rPr>
              <a:t>Αυτές οι πρωτοβουλίες δημιουργούν μια </a:t>
            </a:r>
            <a:r>
              <a:rPr lang="en-US" sz="1700" b="1">
                <a:solidFill>
                  <a:srgbClr val="000000"/>
                </a:solidFill>
              </a:rPr>
              <a:t>κουλτούρα ψηφιακής ευθύνης σε ολόκληρη τη σχολική κοινότητα.</a:t>
            </a:r>
            <a:endParaRPr sz="1700" b="1">
              <a:solidFill>
                <a:srgbClr val="000000"/>
              </a:solidFill>
            </a:endParaRPr>
          </a:p>
          <a:p>
            <a:pPr marL="0" lvl="0" indent="0" algn="l" rtl="0">
              <a:lnSpc>
                <a:spcPct val="100000"/>
              </a:lnSpc>
              <a:spcBef>
                <a:spcPts val="1400"/>
              </a:spcBef>
              <a:spcAft>
                <a:spcPts val="0"/>
              </a:spcAft>
              <a:buNone/>
            </a:pPr>
            <a:r>
              <a:rPr lang="en-US" sz="1700">
                <a:solidFill>
                  <a:srgbClr val="000000"/>
                </a:solidFill>
              </a:rPr>
              <a:t>Το κλειδί είναι να γίνονται τακτικές και ορατές εκστρατείες ευαισθητοποίησης, όχι μεμονωμένες εκδηλώσεις. Σκεφτείτε να προβάλλετε μηνιαία θέματα σε αφίσες, εβδομαδιαίες ανακοινώσεις με συμβουλές για την ψηφιακή ευημερία ή περιεχόμενο που δημιουργούν οι μαθητές και μοιράζεται μέσω των σχολικών καναλιών.</a:t>
            </a:r>
            <a:endParaRPr sz="1700">
              <a:solidFill>
                <a:srgbClr val="000000"/>
              </a:solidFill>
            </a:endParaRPr>
          </a:p>
          <a:p>
            <a:pPr marL="0" lvl="0" indent="0" algn="l" rtl="0">
              <a:spcBef>
                <a:spcPts val="1400"/>
              </a:spcBef>
              <a:spcAft>
                <a:spcPts val="0"/>
              </a:spcAft>
              <a:buNone/>
            </a:pPr>
            <a:r>
              <a:t/>
            </a:r>
            <a:endParaRPr sz="1700"/>
          </a:p>
        </p:txBody>
      </p:sp>
      <p:pic>
        <p:nvPicPr>
          <p:cNvPr id="548" name="Google Shape;548;g3af2af96a03_0_59"/>
          <p:cNvPicPr preferRelativeResize="0"/>
          <p:nvPr/>
        </p:nvPicPr>
        <p:blipFill>
          <a:blip r:embed="rId3">
            <a:alphaModFix/>
          </a:blip>
          <a:stretch>
            <a:fillRect/>
          </a:stretch>
        </p:blipFill>
        <p:spPr>
          <a:xfrm>
            <a:off x="6248273" y="1557872"/>
            <a:ext cx="5048250" cy="46958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g3af2af96a03_0_71"/>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Βασικές πρωτοβουλίες σε επίπεδο σχολείου </a:t>
            </a:r>
            <a:r>
              <a:rPr lang="en-US"/>
              <a:t>[2]</a:t>
            </a:r>
            <a:endParaRPr/>
          </a:p>
        </p:txBody>
      </p:sp>
      <p:sp>
        <p:nvSpPr>
          <p:cNvPr id="555" name="Google Shape;555;g3af2af96a03_0_71"/>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Η αποτελεσματική ψηφιακή ευημερία απαιτεί τέσσερις αλληλένδετους τύπους πρωτοβουλιών:</a:t>
            </a:r>
            <a:endParaRPr/>
          </a:p>
        </p:txBody>
      </p:sp>
      <p:sp>
        <p:nvSpPr>
          <p:cNvPr id="556" name="Google Shape;556;g3af2af96a03_0_71"/>
          <p:cNvSpPr txBox="1"/>
          <p:nvPr>
            <p:ph type="body" idx="2"/>
          </p:nvPr>
        </p:nvSpPr>
        <p:spPr>
          <a:xfrm>
            <a:off x="97973" y="1462675"/>
            <a:ext cx="5997900" cy="52893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b="1">
                <a:solidFill>
                  <a:srgbClr val="DE0A9D"/>
                </a:solidFill>
              </a:rPr>
              <a:t>Ανάπτυξη ολοκληρωμένης πολιτικής</a:t>
            </a:r>
            <a:endParaRPr sz="2000" b="1">
              <a:solidFill>
                <a:srgbClr val="DE0A9D"/>
              </a:solidFill>
            </a:endParaRPr>
          </a:p>
          <a:p>
            <a:pPr marL="0" lvl="0" indent="0" algn="l" rtl="0">
              <a:lnSpc>
                <a:spcPct val="100000"/>
              </a:lnSpc>
              <a:spcBef>
                <a:spcPts val="1400"/>
              </a:spcBef>
              <a:spcAft>
                <a:spcPts val="0"/>
              </a:spcAft>
              <a:buNone/>
            </a:pPr>
            <a:r>
              <a:rPr lang="en-US">
                <a:solidFill>
                  <a:srgbClr val="000000"/>
                </a:solidFill>
              </a:rPr>
              <a:t>Καθορισμός </a:t>
            </a:r>
            <a:r>
              <a:rPr lang="en-US" b="1">
                <a:solidFill>
                  <a:srgbClr val="000000"/>
                </a:solidFill>
              </a:rPr>
              <a:t>σαφών πολιτικών αποδεκτής χρήσης </a:t>
            </a:r>
            <a:r>
              <a:rPr lang="en-US">
                <a:solidFill>
                  <a:srgbClr val="000000"/>
                </a:solidFill>
              </a:rPr>
              <a:t>για όλες τις ψηφιακές συσκευές, δημιουργία ισχυρών </a:t>
            </a:r>
            <a:r>
              <a:rPr lang="en-US" b="1">
                <a:solidFill>
                  <a:srgbClr val="000000"/>
                </a:solidFill>
              </a:rPr>
              <a:t>μηχανισμών αναφοράς </a:t>
            </a:r>
            <a:r>
              <a:rPr lang="en-US">
                <a:solidFill>
                  <a:srgbClr val="000000"/>
                </a:solidFill>
              </a:rPr>
              <a:t>περιστατικών διαδικτυακού εκφοβισμού, ανάπτυξη </a:t>
            </a:r>
            <a:r>
              <a:rPr lang="en-US" b="1">
                <a:solidFill>
                  <a:srgbClr val="000000"/>
                </a:solidFill>
              </a:rPr>
              <a:t>κατευθυντήριων γραμμών για την κατάλληλη επικοινωνία στο διαδίκτυο </a:t>
            </a:r>
            <a:r>
              <a:rPr lang="en-US">
                <a:solidFill>
                  <a:srgbClr val="000000"/>
                </a:solidFill>
              </a:rPr>
              <a:t>και εφαρμογή ισορροπημένων συνεπειών και </a:t>
            </a:r>
            <a:r>
              <a:rPr lang="en-US">
                <a:solidFill>
                  <a:srgbClr val="000000"/>
                </a:solidFill>
              </a:rPr>
              <a:t>συστημάτων</a:t>
            </a:r>
            <a:r>
              <a:rPr lang="en-US" b="1">
                <a:solidFill>
                  <a:srgbClr val="000000"/>
                </a:solidFill>
              </a:rPr>
              <a:t> υποστήριξης </a:t>
            </a:r>
            <a:r>
              <a:rPr lang="en-US">
                <a:solidFill>
                  <a:srgbClr val="000000"/>
                </a:solidFill>
              </a:rPr>
              <a:t>για παραβιάσεις των πολιτικών. </a:t>
            </a:r>
            <a:endParaRPr>
              <a:solidFill>
                <a:srgbClr val="000000"/>
              </a:solidFill>
            </a:endParaRPr>
          </a:p>
          <a:p>
            <a:pPr marL="0" lvl="0" indent="0" algn="l" rtl="0">
              <a:lnSpc>
                <a:spcPct val="100000"/>
              </a:lnSpc>
              <a:spcBef>
                <a:spcPts val="1400"/>
              </a:spcBef>
              <a:spcAft>
                <a:spcPts val="0"/>
              </a:spcAft>
              <a:buNone/>
            </a:pPr>
            <a:r>
              <a:rPr lang="en-US">
                <a:solidFill>
                  <a:srgbClr val="000000"/>
                </a:solidFill>
              </a:rPr>
              <a:t>Αυτές οι πολιτικές πρέπει να </a:t>
            </a:r>
            <a:r>
              <a:rPr lang="en-US" b="1">
                <a:solidFill>
                  <a:srgbClr val="000000"/>
                </a:solidFill>
              </a:rPr>
              <a:t>αναθεωρούνται και </a:t>
            </a:r>
            <a:r>
              <a:rPr lang="en-US">
                <a:solidFill>
                  <a:srgbClr val="000000"/>
                </a:solidFill>
              </a:rPr>
              <a:t>να </a:t>
            </a:r>
            <a:r>
              <a:rPr lang="en-US" b="1">
                <a:solidFill>
                  <a:srgbClr val="000000"/>
                </a:solidFill>
              </a:rPr>
              <a:t>ενημερώνονται τακτικά</a:t>
            </a:r>
            <a:r>
              <a:rPr lang="en-US">
                <a:solidFill>
                  <a:srgbClr val="000000"/>
                </a:solidFill>
              </a:rPr>
              <a:t>, ώστε να αντιμετωπίζονται οι νέες ψηφιακές προκλήσεις.</a:t>
            </a:r>
            <a:endParaRPr>
              <a:solidFill>
                <a:srgbClr val="000000"/>
              </a:solidFill>
            </a:endParaRPr>
          </a:p>
          <a:p>
            <a:pPr marL="0" lvl="0" indent="0" algn="l" rtl="0">
              <a:lnSpc>
                <a:spcPct val="100000"/>
              </a:lnSpc>
              <a:spcBef>
                <a:spcPts val="1400"/>
              </a:spcBef>
              <a:spcAft>
                <a:spcPts val="0"/>
              </a:spcAft>
              <a:buNone/>
            </a:pPr>
            <a:r>
              <a:rPr lang="en-US">
                <a:solidFill>
                  <a:srgbClr val="000000"/>
                </a:solidFill>
              </a:rPr>
              <a:t>Οι αποτελεσματικές πολιτικές είναι γραμμένες σε γλώσσα που κατανοούν οι μαθητές, εστιάζουν στη συμπεριφορά και όχι στην τιμωρία και περιλαμβάνουν σαφείς διαδικασίες για τις περιπτώσεις που τα πράγματα δεν πάνε καλά. Οι πολιτικές σας πρέπει να απαντούν στα εξής ερωτήματα: Τι αναμένεται; Τι συμβαίνει αν οι προσδοκίες δεν εκπληρωθούν; Ποιος μπορεί να βοηθήσει όταν προκύψουν προβλήματα;</a:t>
            </a:r>
            <a:endParaRPr>
              <a:solidFill>
                <a:srgbClr val="000000"/>
              </a:solidFill>
            </a:endParaRPr>
          </a:p>
          <a:p>
            <a:pPr marL="0" lvl="0" indent="0" algn="l" rtl="0">
              <a:lnSpc>
                <a:spcPct val="100000"/>
              </a:lnSpc>
              <a:spcBef>
                <a:spcPts val="1400"/>
              </a:spcBef>
              <a:spcAft>
                <a:spcPts val="0"/>
              </a:spcAft>
              <a:buNone/>
            </a:pPr>
            <a:r>
              <a:t/>
            </a:r>
            <a:endParaRPr sz="1700">
              <a:solidFill>
                <a:srgbClr val="000000"/>
              </a:solidFill>
            </a:endParaRPr>
          </a:p>
          <a:p>
            <a:pPr marL="0" lvl="0" indent="0" algn="l" rtl="0">
              <a:spcBef>
                <a:spcPts val="1400"/>
              </a:spcBef>
              <a:spcAft>
                <a:spcPts val="0"/>
              </a:spcAft>
              <a:buNone/>
            </a:pPr>
            <a:r>
              <a:t/>
            </a:r>
            <a:endParaRPr sz="1700"/>
          </a:p>
        </p:txBody>
      </p:sp>
      <p:pic>
        <p:nvPicPr>
          <p:cNvPr id="557" name="Google Shape;557;g3af2af96a03_0_71"/>
          <p:cNvPicPr preferRelativeResize="0"/>
          <p:nvPr/>
        </p:nvPicPr>
        <p:blipFill>
          <a:blip r:embed="rId3">
            <a:alphaModFix/>
          </a:blip>
          <a:stretch>
            <a:fillRect/>
          </a:stretch>
        </p:blipFill>
        <p:spPr>
          <a:xfrm>
            <a:off x="6248273" y="1557872"/>
            <a:ext cx="5138585" cy="514772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g3af2af96a03_0_80"/>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Βασικές πρωτοβουλίες σε επίπεδο σχολείου </a:t>
            </a:r>
            <a:r>
              <a:rPr lang="en-US"/>
              <a:t>[3]</a:t>
            </a:r>
            <a:endParaRPr/>
          </a:p>
        </p:txBody>
      </p:sp>
      <p:sp>
        <p:nvSpPr>
          <p:cNvPr id="564" name="Google Shape;564;g3af2af96a03_0_80"/>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Η αποτελεσματική ψηφιακή ευημερία απαιτεί τέσσερις αλληλένδετους τύπους πρωτοβουλιών:</a:t>
            </a:r>
            <a:endParaRPr/>
          </a:p>
        </p:txBody>
      </p:sp>
      <p:sp>
        <p:nvSpPr>
          <p:cNvPr id="565" name="Google Shape;565;g3af2af96a03_0_80"/>
          <p:cNvSpPr txBox="1"/>
          <p:nvPr>
            <p:ph type="body" idx="2"/>
          </p:nvPr>
        </p:nvSpPr>
        <p:spPr>
          <a:xfrm>
            <a:off x="97973" y="1462675"/>
            <a:ext cx="5997900" cy="52893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b="1">
                <a:solidFill>
                  <a:srgbClr val="DE0A9D"/>
                </a:solidFill>
              </a:rPr>
              <a:t>Ενσωμάτωση της ψηφιακής παιδείας σε όλο το πρόγραμμα σπουδών</a:t>
            </a:r>
            <a:endParaRPr sz="2000" b="1">
              <a:solidFill>
                <a:srgbClr val="DE0A9D"/>
              </a:solidFill>
            </a:endParaRPr>
          </a:p>
          <a:p>
            <a:pPr marL="0" lvl="0" indent="0" algn="l" rtl="0">
              <a:lnSpc>
                <a:spcPct val="100000"/>
              </a:lnSpc>
              <a:spcBef>
                <a:spcPts val="1400"/>
              </a:spcBef>
              <a:spcAft>
                <a:spcPts val="0"/>
              </a:spcAft>
              <a:buNone/>
            </a:pPr>
            <a:r>
              <a:rPr lang="en-US" sz="1500">
                <a:solidFill>
                  <a:srgbClr val="000000"/>
                </a:solidFill>
              </a:rPr>
              <a:t>Η αποτελεσματική εκπαίδευση στην ψηφιακή παιδεία απαιτεί την ενσωμάτωση των τεχνολογικών δεξιοτήτων </a:t>
            </a:r>
            <a:r>
              <a:rPr lang="en-US" sz="1500" b="1">
                <a:solidFill>
                  <a:srgbClr val="000000"/>
                </a:solidFill>
              </a:rPr>
              <a:t>σε ολόκληρο το ακαδημαϊκό πρόγραμμα </a:t>
            </a:r>
            <a:r>
              <a:rPr lang="en-US" sz="1500">
                <a:solidFill>
                  <a:srgbClr val="000000"/>
                </a:solidFill>
              </a:rPr>
              <a:t>από τα πρώτα σχολικά επίπεδα. </a:t>
            </a:r>
            <a:endParaRPr sz="1500">
              <a:solidFill>
                <a:srgbClr val="000000"/>
              </a:solidFill>
            </a:endParaRPr>
          </a:p>
          <a:p>
            <a:pPr marL="0" lvl="0" indent="0" algn="l" rtl="0">
              <a:lnSpc>
                <a:spcPct val="100000"/>
              </a:lnSpc>
              <a:spcBef>
                <a:spcPts val="1400"/>
              </a:spcBef>
              <a:spcAft>
                <a:spcPts val="0"/>
              </a:spcAft>
              <a:buNone/>
            </a:pPr>
            <a:r>
              <a:rPr lang="en-US" sz="1500">
                <a:solidFill>
                  <a:srgbClr val="000000"/>
                </a:solidFill>
              </a:rPr>
              <a:t>Τα σχολεία πρέπει να δημιουργήσουν εξειδικευμένα μαθήματα με έμφαση στα εξής:</a:t>
            </a:r>
            <a:endParaRPr sz="1500">
              <a:solidFill>
                <a:srgbClr val="000000"/>
              </a:solidFill>
            </a:endParaRPr>
          </a:p>
          <a:p>
            <a:pPr marL="457200" lvl="0" indent="-323850" algn="l" rtl="0">
              <a:lnSpc>
                <a:spcPct val="100000"/>
              </a:lnSpc>
              <a:spcBef>
                <a:spcPts val="1400"/>
              </a:spcBef>
              <a:spcAft>
                <a:spcPts val="0"/>
              </a:spcAft>
              <a:buClr>
                <a:srgbClr val="000000"/>
              </a:buClr>
              <a:buSzPts val="1500"/>
              <a:buChar char="●"/>
            </a:pPr>
            <a:r>
              <a:rPr lang="en-US" sz="1500">
                <a:solidFill>
                  <a:srgbClr val="000000"/>
                </a:solidFill>
              </a:rPr>
              <a:t>την ασφάλεια στο διαδίκτυο,</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US" sz="1500">
                <a:solidFill>
                  <a:srgbClr val="000000"/>
                </a:solidFill>
              </a:rPr>
              <a:t>την αξιολόγηση της αξιοπιστίας των πληροφοριών </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US" sz="1500">
                <a:solidFill>
                  <a:srgbClr val="000000"/>
                </a:solidFill>
              </a:rPr>
              <a:t>και την κατάλληλη συμπεριφορά στο διαδίκτυο. </a:t>
            </a:r>
            <a:endParaRPr sz="1500">
              <a:solidFill>
                <a:srgbClr val="000000"/>
              </a:solidFill>
            </a:endParaRPr>
          </a:p>
          <a:p>
            <a:pPr marL="0" lvl="0" indent="0" algn="l" rtl="0">
              <a:lnSpc>
                <a:spcPct val="100000"/>
              </a:lnSpc>
              <a:spcBef>
                <a:spcPts val="1400"/>
              </a:spcBef>
              <a:spcAft>
                <a:spcPts val="0"/>
              </a:spcAft>
              <a:buNone/>
            </a:pPr>
            <a:r>
              <a:rPr lang="en-US" sz="1500">
                <a:solidFill>
                  <a:srgbClr val="000000"/>
                </a:solidFill>
              </a:rPr>
              <a:t>Επιπλέον, οι ψηφιακές δεξιότητες πρέπει να ενσωματώνονται απρόσκοπτα σε όλα τα μαθήματα, για παράδειγμα, με την ενσωμάτωση μεθόδων έρευνας στο διαδίκτυο στα μαθήματα κοινωνικών επιστημών ή με τη χρήση ψηφιακών εφαρμογών για επιστημονικές έρευνες.</a:t>
            </a:r>
            <a:endParaRPr sz="1500">
              <a:solidFill>
                <a:srgbClr val="000000"/>
              </a:solidFill>
            </a:endParaRPr>
          </a:p>
          <a:p>
            <a:pPr marL="0" lvl="0" indent="0" algn="l" rtl="0">
              <a:lnSpc>
                <a:spcPct val="100000"/>
              </a:lnSpc>
              <a:spcBef>
                <a:spcPts val="1400"/>
              </a:spcBef>
              <a:spcAft>
                <a:spcPts val="0"/>
              </a:spcAft>
              <a:buNone/>
            </a:pPr>
            <a:r>
              <a:rPr lang="en-US" sz="1500" b="1">
                <a:solidFill>
                  <a:srgbClr val="000000"/>
                </a:solidFill>
              </a:rPr>
              <a:t>Η ενσωμάτωση σημαίνει ότι η ψηφιακή ευημερία δεν περιορίζεται σε ένα μάθημα ή έναν δάσκαλο.</a:t>
            </a:r>
            <a:r>
              <a:rPr lang="en-US" sz="1500">
                <a:solidFill>
                  <a:srgbClr val="000000"/>
                </a:solidFill>
              </a:rPr>
              <a:t> Όταν ένας δάσκαλος ιστορίας ασχολείται με την παραπληροφόρηση, ένας δάσκαλος αγγλικών συζητά τα ψηφιακά αποτυπώματα και ένας δάσκαλος φυσικών επιστημών προβάλλει το ηθικό της χρήσης των δεδομένων, οι μαθητές αντιλαμβάνονται την ψηφιακή ιθαγένεια ως βασική δεξιότητα και όχι ως πρόσθετο στοιχείο.</a:t>
            </a:r>
            <a:endParaRPr sz="1500">
              <a:solidFill>
                <a:srgbClr val="000000"/>
              </a:solidFill>
            </a:endParaRPr>
          </a:p>
          <a:p>
            <a:pPr marL="0" lvl="0" indent="0" algn="l" rtl="0">
              <a:lnSpc>
                <a:spcPct val="100000"/>
              </a:lnSpc>
              <a:spcBef>
                <a:spcPts val="1400"/>
              </a:spcBef>
              <a:spcAft>
                <a:spcPts val="0"/>
              </a:spcAft>
              <a:buNone/>
            </a:pPr>
            <a:r>
              <a:t/>
            </a:r>
            <a:endParaRPr sz="1700">
              <a:solidFill>
                <a:srgbClr val="000000"/>
              </a:solidFill>
            </a:endParaRPr>
          </a:p>
          <a:p>
            <a:pPr marL="0" lvl="0" indent="0" algn="l" rtl="0">
              <a:spcBef>
                <a:spcPts val="1400"/>
              </a:spcBef>
              <a:spcAft>
                <a:spcPts val="0"/>
              </a:spcAft>
              <a:buNone/>
            </a:pPr>
            <a:r>
              <a:t/>
            </a:r>
            <a:endParaRPr sz="1700"/>
          </a:p>
        </p:txBody>
      </p:sp>
      <p:pic>
        <p:nvPicPr>
          <p:cNvPr id="566" name="Google Shape;566;g3af2af96a03_0_80"/>
          <p:cNvPicPr preferRelativeResize="0"/>
          <p:nvPr/>
        </p:nvPicPr>
        <p:blipFill rotWithShape="1">
          <a:blip r:embed="rId3">
            <a:alphaModFix/>
          </a:blip>
          <a:srcRect l="9893" t="0" r="0" b="0"/>
          <a:stretch/>
        </p:blipFill>
        <p:spPr>
          <a:xfrm>
            <a:off x="6526850" y="2413625"/>
            <a:ext cx="5218375" cy="33874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g3af2af96a03_0_88"/>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Βασικές πρωτοβουλίες σε επίπεδο σχολείου </a:t>
            </a:r>
            <a:r>
              <a:rPr lang="en-US"/>
              <a:t>[4]</a:t>
            </a:r>
            <a:endParaRPr/>
          </a:p>
        </p:txBody>
      </p:sp>
      <p:sp>
        <p:nvSpPr>
          <p:cNvPr id="573" name="Google Shape;573;g3af2af96a03_0_88"/>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Η αποτελεσματική ψηφιακή ευημερία απαιτεί τέσσερις αλληλένδετους τύπους πρωτοβουλιών:</a:t>
            </a:r>
            <a:endParaRPr/>
          </a:p>
        </p:txBody>
      </p:sp>
      <p:sp>
        <p:nvSpPr>
          <p:cNvPr id="574" name="Google Shape;574;g3af2af96a03_0_88"/>
          <p:cNvSpPr txBox="1"/>
          <p:nvPr>
            <p:ph type="body" idx="2"/>
          </p:nvPr>
        </p:nvSpPr>
        <p:spPr>
          <a:xfrm>
            <a:off x="97973" y="1462675"/>
            <a:ext cx="5997900" cy="52893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b="1">
                <a:solidFill>
                  <a:srgbClr val="DE0A9D"/>
                </a:solidFill>
              </a:rPr>
              <a:t>Εμπειρικές και εφαρμοσμένες προσεγγίσεις μάθησης</a:t>
            </a:r>
            <a:endParaRPr sz="2000" b="1">
              <a:solidFill>
                <a:srgbClr val="DE0A9D"/>
              </a:solidFill>
            </a:endParaRPr>
          </a:p>
          <a:p>
            <a:pPr marL="0" lvl="0" indent="0" algn="l" rtl="0">
              <a:lnSpc>
                <a:spcPct val="100000"/>
              </a:lnSpc>
              <a:spcBef>
                <a:spcPts val="1400"/>
              </a:spcBef>
              <a:spcAft>
                <a:spcPts val="0"/>
              </a:spcAft>
              <a:buNone/>
            </a:pPr>
            <a:r>
              <a:rPr lang="en-US">
                <a:solidFill>
                  <a:srgbClr val="000000"/>
                </a:solidFill>
                <a:latin typeface="Calibri"/>
                <a:ea typeface="Calibri"/>
                <a:cs typeface="Calibri"/>
                <a:sym typeface="Calibri"/>
              </a:rPr>
              <a:t>Η συμμετοχή των μαθητών αυξάνεται σημαντικά όταν η διδασκαλία της ψηφιακής παιδείας περιλαμβάνει ενεργές, </a:t>
            </a:r>
            <a:r>
              <a:rPr lang="en-US" b="1">
                <a:solidFill>
                  <a:srgbClr val="000000"/>
                </a:solidFill>
                <a:latin typeface="Calibri"/>
                <a:ea typeface="Calibri"/>
                <a:cs typeface="Calibri"/>
                <a:sym typeface="Calibri"/>
              </a:rPr>
              <a:t>βασισμένες σε έργα εμπειρίες που απαιτούν την εφαρμογή των τεχνολογικών δεξιοτήτων στον πραγματικό κόσμο. </a:t>
            </a:r>
            <a:endParaRPr b="1">
              <a:solidFill>
                <a:srgbClr val="000000"/>
              </a:solidFill>
              <a:latin typeface="Calibri"/>
              <a:ea typeface="Calibri"/>
              <a:cs typeface="Calibri"/>
              <a:sym typeface="Calibri"/>
            </a:endParaRPr>
          </a:p>
          <a:p>
            <a:pPr marL="0" lvl="0" indent="0" algn="l" rtl="0">
              <a:lnSpc>
                <a:spcPct val="100000"/>
              </a:lnSpc>
              <a:spcBef>
                <a:spcPts val="1400"/>
              </a:spcBef>
              <a:spcAft>
                <a:spcPts val="0"/>
              </a:spcAft>
              <a:buNone/>
            </a:pPr>
            <a:r>
              <a:rPr lang="en-US">
                <a:solidFill>
                  <a:srgbClr val="000000"/>
                </a:solidFill>
                <a:latin typeface="Calibri"/>
                <a:ea typeface="Calibri"/>
                <a:cs typeface="Calibri"/>
                <a:sym typeface="Calibri"/>
              </a:rPr>
              <a:t>Οι εκπαιδευτικοί μπορούν να βελτιώσουν τη μάθηση σχεδιάζοντας αυθεντικά σενάρια επίλυσης προβλημάτων, όπου οι μαθητές χρησιμοποιούν ψηφιακούς πόρους για έρευνα και ερμηνεία δεδομένων. Οι δραστηριότητες προσομοίωσης και οι ασκήσεις ρόλων που αντικατοπτρίζουν τις πραγματικές ψηφιακές προκλήσεις παρέχουν στους μαθητές πολύτιμη πρακτική στην εφαρμογή των τεχνολογικών τους ικανοτήτων σε σημαντικά πλαίσια.</a:t>
            </a:r>
            <a:endParaRPr>
              <a:solidFill>
                <a:srgbClr val="000000"/>
              </a:solidFill>
              <a:latin typeface="Calibri"/>
              <a:ea typeface="Calibri"/>
              <a:cs typeface="Calibri"/>
              <a:sym typeface="Calibri"/>
            </a:endParaRPr>
          </a:p>
          <a:p>
            <a:pPr marL="0" lvl="0" indent="0" algn="l" rtl="0">
              <a:lnSpc>
                <a:spcPct val="100000"/>
              </a:lnSpc>
              <a:spcBef>
                <a:spcPts val="1400"/>
              </a:spcBef>
              <a:spcAft>
                <a:spcPts val="0"/>
              </a:spcAft>
              <a:buNone/>
            </a:pPr>
            <a:r>
              <a:rPr lang="en-US">
                <a:solidFill>
                  <a:srgbClr val="000000"/>
                </a:solidFill>
                <a:latin typeface="Calibri"/>
                <a:ea typeface="Calibri"/>
                <a:cs typeface="Calibri"/>
                <a:sym typeface="Calibri"/>
              </a:rPr>
              <a:t>Αποφύγετε τις αφηρημένες διαλέξεις για </a:t>
            </a:r>
            <a:r>
              <a:rPr lang="en-US" i="1">
                <a:solidFill>
                  <a:srgbClr val="000000"/>
                </a:solidFill>
                <a:latin typeface="Calibri"/>
                <a:ea typeface="Calibri"/>
                <a:cs typeface="Calibri"/>
                <a:sym typeface="Calibri"/>
              </a:rPr>
              <a:t>το </a:t>
            </a:r>
            <a:r>
              <a:rPr lang="en-US">
                <a:solidFill>
                  <a:srgbClr val="000000"/>
                </a:solidFill>
                <a:latin typeface="Calibri"/>
                <a:ea typeface="Calibri"/>
                <a:cs typeface="Calibri"/>
                <a:sym typeface="Calibri"/>
              </a:rPr>
              <a:t>«</a:t>
            </a:r>
            <a:r>
              <a:rPr lang="en-US" i="1">
                <a:solidFill>
                  <a:srgbClr val="000000"/>
                </a:solidFill>
                <a:latin typeface="Calibri"/>
                <a:ea typeface="Calibri"/>
                <a:cs typeface="Calibri"/>
                <a:sym typeface="Calibri"/>
              </a:rPr>
              <a:t>να είσαι υπεύθυνος στο διαδίκτυο». </a:t>
            </a:r>
            <a:r>
              <a:rPr lang="en-US">
                <a:solidFill>
                  <a:srgbClr val="000000"/>
                </a:solidFill>
                <a:latin typeface="Calibri"/>
                <a:ea typeface="Calibri"/>
                <a:cs typeface="Calibri"/>
                <a:sym typeface="Calibri"/>
              </a:rPr>
              <a:t>Αντ' αυτού, δημιουργήστε σενάρια: </a:t>
            </a:r>
            <a:r>
              <a:rPr lang="en-US" i="1">
                <a:solidFill>
                  <a:srgbClr val="000000"/>
                </a:solidFill>
                <a:latin typeface="Calibri"/>
                <a:ea typeface="Calibri"/>
                <a:cs typeface="Calibri"/>
                <a:sym typeface="Calibri"/>
              </a:rPr>
              <a:t>«Λαμβάνεις ένα μήνυμα με έναν σύνδεσμο από κάποιον που ισχυρίζεται ότι είναι η τράπεζά σου. Τι κάνεις;» </a:t>
            </a:r>
            <a:r>
              <a:rPr lang="en-US">
                <a:solidFill>
                  <a:srgbClr val="000000"/>
                </a:solidFill>
                <a:latin typeface="Calibri"/>
                <a:ea typeface="Calibri"/>
                <a:cs typeface="Calibri"/>
                <a:sym typeface="Calibri"/>
              </a:rPr>
              <a:t>ή </a:t>
            </a:r>
            <a:r>
              <a:rPr lang="en-US" i="1">
                <a:solidFill>
                  <a:srgbClr val="000000"/>
                </a:solidFill>
                <a:latin typeface="Calibri"/>
                <a:ea typeface="Calibri"/>
                <a:cs typeface="Calibri"/>
                <a:sym typeface="Calibri"/>
              </a:rPr>
              <a:t>«Ο φίλος σου δημοσιεύει μια ντροπιαστική φωτογραφία ενός άλλου συμμαθητή σου. Πώς αντιδράς;»</a:t>
            </a:r>
            <a:endParaRPr i="1">
              <a:solidFill>
                <a:srgbClr val="000000"/>
              </a:solidFill>
              <a:latin typeface="Calibri"/>
              <a:ea typeface="Calibri"/>
              <a:cs typeface="Calibri"/>
              <a:sym typeface="Calibri"/>
            </a:endParaRPr>
          </a:p>
          <a:p>
            <a:pPr marL="0" lvl="0" indent="0" algn="l" rtl="0">
              <a:lnSpc>
                <a:spcPct val="100000"/>
              </a:lnSpc>
              <a:spcBef>
                <a:spcPts val="1400"/>
              </a:spcBef>
              <a:spcAft>
                <a:spcPts val="0"/>
              </a:spcAft>
              <a:buNone/>
            </a:pPr>
            <a:r>
              <a:t/>
            </a:r>
            <a:endParaRPr>
              <a:solidFill>
                <a:srgbClr val="000000"/>
              </a:solidFill>
            </a:endParaRPr>
          </a:p>
          <a:p>
            <a:pPr marL="0" lvl="0" indent="0" algn="l" rtl="0">
              <a:lnSpc>
                <a:spcPct val="100000"/>
              </a:lnSpc>
              <a:spcBef>
                <a:spcPts val="1400"/>
              </a:spcBef>
              <a:spcAft>
                <a:spcPts val="0"/>
              </a:spcAft>
              <a:buNone/>
            </a:pPr>
            <a:r>
              <a:t/>
            </a:r>
            <a:endParaRPr sz="1700">
              <a:solidFill>
                <a:srgbClr val="000000"/>
              </a:solidFill>
            </a:endParaRPr>
          </a:p>
          <a:p>
            <a:pPr marL="0" lvl="0" indent="0" algn="l" rtl="0">
              <a:spcBef>
                <a:spcPts val="1400"/>
              </a:spcBef>
              <a:spcAft>
                <a:spcPts val="0"/>
              </a:spcAft>
              <a:buNone/>
            </a:pPr>
            <a:r>
              <a:t/>
            </a:r>
            <a:endParaRPr sz="1700"/>
          </a:p>
        </p:txBody>
      </p:sp>
      <p:pic>
        <p:nvPicPr>
          <p:cNvPr id="575" name="Google Shape;575;g3af2af96a03_0_88"/>
          <p:cNvPicPr preferRelativeResize="0"/>
          <p:nvPr/>
        </p:nvPicPr>
        <p:blipFill>
          <a:blip r:embed="rId3">
            <a:alphaModFix/>
          </a:blip>
          <a:stretch>
            <a:fillRect/>
          </a:stretch>
        </p:blipFill>
        <p:spPr>
          <a:xfrm>
            <a:off x="6577373" y="1405472"/>
            <a:ext cx="5080437" cy="5147728"/>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3af2af96a03_0_98"/>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Μελέτη περίπτωσης: Πρόγραμμα ψηφιακής ιθαγένειας Screenshots</a:t>
            </a:r>
            <a:endParaRPr/>
          </a:p>
        </p:txBody>
      </p:sp>
      <p:sp>
        <p:nvSpPr>
          <p:cNvPr id="582" name="Google Shape;582;g3af2af96a03_0_98"/>
          <p:cNvSpPr txBox="1"/>
          <p:nvPr>
            <p:ph type="body" idx="2"/>
          </p:nvPr>
        </p:nvSpPr>
        <p:spPr>
          <a:xfrm>
            <a:off x="320913" y="896725"/>
            <a:ext cx="11524500" cy="5855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b="1">
                <a:solidFill>
                  <a:schemeClr val="dk1"/>
                </a:solidFill>
              </a:rPr>
              <a:t>Το Screenshots </a:t>
            </a:r>
            <a:r>
              <a:rPr lang="en-US" sz="2000">
                <a:solidFill>
                  <a:schemeClr val="dk1"/>
                </a:solidFill>
              </a:rPr>
              <a:t>είναι ένα σχολικό πρόγραμμα σπουδών που αποσκοπεί στην ανάπτυξη θετικών ψηφιακών κοινωνικών δεξιοτήτων σε μαθητές γυμνασίου, με μακροπρόθεσμο στόχο τη βελτίωση της υγείας και της ευημερίας τους. </a:t>
            </a:r>
            <a:endParaRPr sz="2000">
              <a:solidFill>
                <a:schemeClr val="dk1"/>
              </a:solidFill>
            </a:endParaRPr>
          </a:p>
          <a:p>
            <a:pPr marL="0" lvl="0" indent="0" algn="l" rtl="0">
              <a:spcBef>
                <a:spcPts val="1000"/>
              </a:spcBef>
              <a:spcAft>
                <a:spcPts val="0"/>
              </a:spcAft>
              <a:buNone/>
            </a:pPr>
            <a:r>
              <a:rPr lang="en-US" sz="2000">
                <a:solidFill>
                  <a:schemeClr val="dk1"/>
                </a:solidFill>
              </a:rPr>
              <a:t>Το πρόγραμμα μεταδίδει γνώσεις και διδάσκει δεξιότητες πάνω στις οποίες οι έφηβοι μπορούν να χτίσουν ένα σύνολο πεποιθήσεων και συμπεριφορών που προάγουν τις αλληλεπιδράσεις με σεβασμό, την επίλυση συγκρούσεων με κοινωνικό χαρακτήρα και την ασφαλή χρήση της τεχνολογίας επικοινωνίας.</a:t>
            </a:r>
            <a:endParaRPr sz="2000">
              <a:solidFill>
                <a:schemeClr val="dk1"/>
              </a:solidFill>
            </a:endParaRPr>
          </a:p>
          <a:p>
            <a:pPr marL="0" lvl="0" indent="0" algn="l" rtl="0">
              <a:spcBef>
                <a:spcPts val="1000"/>
              </a:spcBef>
              <a:spcAft>
                <a:spcPts val="0"/>
              </a:spcAft>
              <a:buNone/>
            </a:pPr>
            <a:r>
              <a:t/>
            </a:r>
            <a:endParaRPr sz="2000">
              <a:solidFill>
                <a:srgbClr val="DE0A9D"/>
              </a:solidFill>
            </a:endParaRPr>
          </a:p>
          <a:p>
            <a:pPr marL="0" lvl="0" indent="0" algn="l" rtl="0">
              <a:spcBef>
                <a:spcPts val="1000"/>
              </a:spcBef>
              <a:spcAft>
                <a:spcPts val="0"/>
              </a:spcAft>
              <a:buNone/>
            </a:pPr>
            <a:r>
              <a:rPr lang="en-US" sz="2000">
                <a:solidFill>
                  <a:schemeClr val="dk1"/>
                </a:solidFill>
              </a:rPr>
              <a:t>Αυτό το πρόγραμμα, που βασίζεται σε αποδεικτικά στοιχεία, έδειξε μετρήσιμες βελτιώσεις στις συμπεριφορές ψηφιακής ιθαγένειας των μαθητών και μείωση των περιπτώσεων αρνητικών διαδικτυακών αλληλεπιδράσεων. Η επιτυχία του προγράμματος σπουδών έγκειται στην ολοκληρωμένη προσέγγισή του, που συνδυάζει την ανάπτυξη δεξιοτήτων με στρατηγικές αλλαγής συμπεριφοράς.</a:t>
            </a:r>
            <a:endParaRPr sz="2000">
              <a:solidFill>
                <a:schemeClr val="dk1"/>
              </a:solidFill>
            </a:endParaRPr>
          </a:p>
          <a:p>
            <a:pPr marL="0" lvl="0" indent="0" algn="l" rtl="0">
              <a:spcBef>
                <a:spcPts val="1000"/>
              </a:spcBef>
              <a:spcAft>
                <a:spcPts val="0"/>
              </a:spcAft>
              <a:buNone/>
            </a:pPr>
            <a:r>
              <a:t/>
            </a:r>
            <a:endParaRPr sz="2000">
              <a:solidFill>
                <a:srgbClr val="DE0A9D"/>
              </a:solidFill>
            </a:endParaRPr>
          </a:p>
          <a:p>
            <a:pPr marL="0" lvl="0" indent="0" algn="l" rtl="0">
              <a:spcBef>
                <a:spcPts val="1000"/>
              </a:spcBef>
              <a:spcAft>
                <a:spcPts val="0"/>
              </a:spcAft>
              <a:buNone/>
            </a:pPr>
            <a:r>
              <a:t/>
            </a:r>
            <a:endParaRPr sz="2000">
              <a:solidFill>
                <a:srgbClr val="DE0A9D"/>
              </a:solidFill>
            </a:endParaRPr>
          </a:p>
          <a:p>
            <a:pPr marL="0" lvl="0" indent="0" algn="l" rtl="0">
              <a:spcBef>
                <a:spcPts val="1000"/>
              </a:spcBef>
              <a:spcAft>
                <a:spcPts val="0"/>
              </a:spcAft>
              <a:buNone/>
            </a:pPr>
            <a:r>
              <a:t/>
            </a:r>
            <a:endParaRPr sz="2000">
              <a:solidFill>
                <a:srgbClr val="DE0A9D"/>
              </a:solidFill>
            </a:endParaRPr>
          </a:p>
        </p:txBody>
      </p:sp>
      <p:pic>
        <p:nvPicPr>
          <p:cNvPr id="583" name="Google Shape;583;g3af2af96a03_0_98"/>
          <p:cNvPicPr preferRelativeResize="0"/>
          <p:nvPr/>
        </p:nvPicPr>
        <p:blipFill rotWithShape="1">
          <a:blip r:embed="rId3">
            <a:alphaModFix/>
          </a:blip>
          <a:srcRect l="0" t="0" r="0" b="5033"/>
          <a:stretch/>
        </p:blipFill>
        <p:spPr>
          <a:xfrm>
            <a:off x="4315950" y="3818725"/>
            <a:ext cx="3088551" cy="2933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5"/>
          <p:cNvSpPr txBox="1"/>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a:t>1.1 </a:t>
            </a:r>
            <a:r>
              <a:rPr lang="en-US"/>
              <a:t>Στρατηγικές ψηφιακής ευημερίας στα σχολεία</a:t>
            </a:r>
            <a:endParaRPr/>
          </a:p>
        </p:txBody>
      </p:sp>
      <p:sp>
        <p:nvSpPr>
          <p:cNvPr id="96" name="Google Shape;96;p5"/>
          <p:cNvSpPr txBox="1"/>
          <p:nvPr>
            <p:ph type="body" idx="1"/>
          </p:nvPr>
        </p:nvSpPr>
        <p:spPr>
          <a:xfrm>
            <a:off x="97975" y="1664702"/>
            <a:ext cx="5910900" cy="3502800"/>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100">
                <a:solidFill>
                  <a:srgbClr val="000000"/>
                </a:solidFill>
              </a:rPr>
              <a:t>Πρόσφατη έρευνα της </a:t>
            </a:r>
            <a:r>
              <a:rPr lang="en-US" sz="2100" u="sng">
                <a:solidFill>
                  <a:srgbClr val="0000FF"/>
                </a:solidFill>
                <a:hlinkClick r:id="rId3">
                  <a:extLst>
                    <a:ext uri="{A12FA001-AC4F-418D-AE19-62706E023703}">
                      <ahyp:hlinkClr val="tx"/>
                    </a:ext>
                  </a:extLst>
                </a:hlinkClick>
              </a:rPr>
              <a:t>Ευρωπαϊκής Πλατφόρμας Σχολικής Εκπαίδευσης (2025) </a:t>
            </a:r>
            <a:r>
              <a:rPr lang="en-US" sz="2100">
                <a:solidFill>
                  <a:srgbClr val="000000"/>
                </a:solidFill>
              </a:rPr>
              <a:t>δείχνει ότι η χρήση κινητών τηλεφώνων στα σχολεία συχνά δημιουργεί προκλήσεις για τη μάθηση και την ευημερία των μαθητών. Πολλοί εκπαιδευτικοί και γονείς αναφέρουν ότι τα τηλέφωνα:</a:t>
            </a:r>
            <a:endParaRPr sz="2100">
              <a:solidFill>
                <a:srgbClr val="000000"/>
              </a:solidFill>
            </a:endParaRPr>
          </a:p>
          <a:p>
            <a:pPr marL="0" lvl="0" indent="0" algn="l" rtl="0">
              <a:lnSpc>
                <a:spcPct val="100000"/>
              </a:lnSpc>
              <a:spcBef>
                <a:spcPts val="0"/>
              </a:spcBef>
              <a:spcAft>
                <a:spcPts val="0"/>
              </a:spcAft>
              <a:buNone/>
            </a:pPr>
            <a:r>
              <a:t/>
            </a:r>
            <a:endParaRPr sz="2100">
              <a:solidFill>
                <a:srgbClr val="000000"/>
              </a:solidFill>
            </a:endParaRPr>
          </a:p>
          <a:p>
            <a:pPr marL="457200" lvl="0" indent="-361950" algn="l" rtl="0">
              <a:lnSpc>
                <a:spcPct val="100000"/>
              </a:lnSpc>
              <a:spcBef>
                <a:spcPts val="0"/>
              </a:spcBef>
              <a:spcAft>
                <a:spcPts val="0"/>
              </a:spcAft>
              <a:buClr>
                <a:srgbClr val="000000"/>
              </a:buClr>
              <a:buSzPts val="2100"/>
              <a:buChar char="●"/>
            </a:pPr>
            <a:r>
              <a:rPr lang="en-US" sz="2100">
                <a:solidFill>
                  <a:srgbClr val="000000"/>
                </a:solidFill>
              </a:rPr>
              <a:t>δυσκολεύουν τη συγκέντρωση των μαθητών, </a:t>
            </a:r>
            <a:endParaRPr sz="2100">
              <a:solidFill>
                <a:srgbClr val="000000"/>
              </a:solidFill>
            </a:endParaRPr>
          </a:p>
          <a:p>
            <a:pPr marL="457200" lvl="0" indent="-361950" algn="l" rtl="0">
              <a:lnSpc>
                <a:spcPct val="100000"/>
              </a:lnSpc>
              <a:spcBef>
                <a:spcPts val="0"/>
              </a:spcBef>
              <a:spcAft>
                <a:spcPts val="0"/>
              </a:spcAft>
              <a:buClr>
                <a:srgbClr val="000000"/>
              </a:buClr>
              <a:buSzPts val="2100"/>
              <a:buChar char="●"/>
            </a:pPr>
            <a:r>
              <a:rPr lang="en-US" sz="2100">
                <a:solidFill>
                  <a:srgbClr val="000000"/>
                </a:solidFill>
              </a:rPr>
              <a:t>αυξάνουν τις περισπασμούς στην τάξη </a:t>
            </a:r>
            <a:endParaRPr sz="2100">
              <a:solidFill>
                <a:srgbClr val="000000"/>
              </a:solidFill>
            </a:endParaRPr>
          </a:p>
          <a:p>
            <a:pPr marL="457200" lvl="0" indent="-361950" algn="l" rtl="0">
              <a:lnSpc>
                <a:spcPct val="100000"/>
              </a:lnSpc>
              <a:spcBef>
                <a:spcPts val="0"/>
              </a:spcBef>
              <a:spcAft>
                <a:spcPts val="0"/>
              </a:spcAft>
              <a:buClr>
                <a:srgbClr val="000000"/>
              </a:buClr>
              <a:buSzPts val="2100"/>
              <a:buChar char="●"/>
            </a:pPr>
            <a:r>
              <a:rPr lang="en-US" sz="2100">
                <a:solidFill>
                  <a:srgbClr val="000000"/>
                </a:solidFill>
              </a:rPr>
              <a:t>και μπορούν ακόμη και να έχουν αρνητικό αντίκτυπο στην αυτοεκτίμηση και την ψυχική υγεία των μαθητών.</a:t>
            </a:r>
            <a:endParaRPr sz="2100"/>
          </a:p>
        </p:txBody>
      </p:sp>
      <p:sp>
        <p:nvSpPr>
          <p:cNvPr id="97" name="Google Shape;97;p5"/>
          <p:cNvSpPr txBox="1"/>
          <p:nvPr>
            <p:ph type="body" idx="2"/>
          </p:nvPr>
        </p:nvSpPr>
        <p:spPr>
          <a:xfrm>
            <a:off x="6131375" y="1664650"/>
            <a:ext cx="5910900" cy="3502800"/>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100">
                <a:solidFill>
                  <a:srgbClr val="000000"/>
                </a:solidFill>
              </a:rPr>
              <a:t>Ταυτόχρονα, η έρευνα υπογραμμίζει ότι όταν τα σχολεία θέτουν σαφείς κανόνες σχετικά με τη χρήση των κινητών τηλεφώνων, οι μαθητές επωφελούνται με διάφορους τρόπους. Τα παιδιά:</a:t>
            </a:r>
            <a:endParaRPr sz="2100">
              <a:solidFill>
                <a:srgbClr val="000000"/>
              </a:solidFill>
            </a:endParaRPr>
          </a:p>
          <a:p>
            <a:pPr marL="457200" lvl="0" indent="-361950" algn="l" rtl="0">
              <a:lnSpc>
                <a:spcPct val="100000"/>
              </a:lnSpc>
              <a:spcBef>
                <a:spcPts val="0"/>
              </a:spcBef>
              <a:spcAft>
                <a:spcPts val="0"/>
              </a:spcAft>
              <a:buClr>
                <a:srgbClr val="000000"/>
              </a:buClr>
              <a:buSzPts val="2100"/>
              <a:buChar char="●"/>
            </a:pPr>
            <a:r>
              <a:rPr lang="en-US" sz="2100">
                <a:solidFill>
                  <a:srgbClr val="000000"/>
                </a:solidFill>
              </a:rPr>
              <a:t>πιο συγκεντρωμένα, </a:t>
            </a:r>
            <a:endParaRPr sz="2100">
              <a:solidFill>
                <a:srgbClr val="000000"/>
              </a:solidFill>
            </a:endParaRPr>
          </a:p>
          <a:p>
            <a:pPr marL="457200" lvl="0" indent="-361950" algn="l" rtl="0">
              <a:lnSpc>
                <a:spcPct val="100000"/>
              </a:lnSpc>
              <a:spcBef>
                <a:spcPts val="0"/>
              </a:spcBef>
              <a:spcAft>
                <a:spcPts val="0"/>
              </a:spcAft>
              <a:buClr>
                <a:srgbClr val="000000"/>
              </a:buClr>
              <a:buSzPts val="2100"/>
              <a:buChar char="●"/>
            </a:pPr>
            <a:r>
              <a:rPr lang="en-US" sz="2100">
                <a:solidFill>
                  <a:srgbClr val="000000"/>
                </a:solidFill>
              </a:rPr>
              <a:t>πιο ενεργά στις διαπροσωπικές συνομιλίες, </a:t>
            </a:r>
            <a:endParaRPr sz="2100">
              <a:solidFill>
                <a:srgbClr val="000000"/>
              </a:solidFill>
            </a:endParaRPr>
          </a:p>
          <a:p>
            <a:pPr marL="457200" lvl="0" indent="-361950" algn="l" rtl="0">
              <a:lnSpc>
                <a:spcPct val="100000"/>
              </a:lnSpc>
              <a:spcBef>
                <a:spcPts val="0"/>
              </a:spcBef>
              <a:spcAft>
                <a:spcPts val="0"/>
              </a:spcAft>
              <a:buClr>
                <a:srgbClr val="000000"/>
              </a:buClr>
              <a:buSzPts val="2100"/>
              <a:buChar char="●"/>
            </a:pPr>
            <a:r>
              <a:rPr lang="en-US" sz="2100">
                <a:solidFill>
                  <a:srgbClr val="000000"/>
                </a:solidFill>
              </a:rPr>
              <a:t>και λιγότερο εκτεθειμένα σε κινδύνους όπως το διαδικτυακό εκφοβισμό ή την πίεση από τα μέσα κοινωνικής δικτύωσης. </a:t>
            </a:r>
            <a:endParaRPr sz="2100"/>
          </a:p>
        </p:txBody>
      </p:sp>
      <p:sp>
        <p:nvSpPr>
          <p:cNvPr id="98" name="Google Shape;98;p5"/>
          <p:cNvSpPr txBox="1"/>
          <p:nvPr/>
        </p:nvSpPr>
        <p:spPr>
          <a:xfrm>
            <a:off x="97972" y="955725"/>
            <a:ext cx="5910900" cy="550800"/>
          </a:xfrm>
          <a:prstGeom prst="rect">
            <a:avLst/>
          </a:prstGeom>
          <a:solidFill>
            <a:schemeClr val="accent2"/>
          </a:solid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None/>
            </a:pPr>
            <a:r>
              <a:rPr lang="en-US" sz="2600" b="1">
                <a:solidFill>
                  <a:srgbClr val="FEF6FC"/>
                </a:solidFill>
              </a:rPr>
              <a:t>Προκλήσεις</a:t>
            </a:r>
            <a:endParaRPr sz="2600" b="1">
              <a:solidFill>
                <a:srgbClr val="FEF6FC"/>
              </a:solidFill>
            </a:endParaRPr>
          </a:p>
        </p:txBody>
      </p:sp>
      <p:sp>
        <p:nvSpPr>
          <p:cNvPr id="99" name="Google Shape;99;p5"/>
          <p:cNvSpPr txBox="1"/>
          <p:nvPr/>
        </p:nvSpPr>
        <p:spPr>
          <a:xfrm>
            <a:off x="6131372" y="955688"/>
            <a:ext cx="5910900" cy="550800"/>
          </a:xfrm>
          <a:prstGeom prst="rect">
            <a:avLst/>
          </a:prstGeom>
          <a:solidFill>
            <a:schemeClr val="accent2"/>
          </a:solid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None/>
            </a:pPr>
            <a:r>
              <a:rPr lang="en-US" sz="2600" b="1">
                <a:solidFill>
                  <a:srgbClr val="FEF6FC"/>
                </a:solidFill>
              </a:rPr>
              <a:t>Οφέλη</a:t>
            </a:r>
            <a:endParaRPr sz="2600" b="1">
              <a:solidFill>
                <a:srgbClr val="FEF6FC"/>
              </a:solidFill>
            </a:endParaRPr>
          </a:p>
        </p:txBody>
      </p:sp>
      <p:sp>
        <p:nvSpPr>
          <p:cNvPr id="100" name="Google Shape;100;p5"/>
          <p:cNvSpPr txBox="1"/>
          <p:nvPr/>
        </p:nvSpPr>
        <p:spPr>
          <a:xfrm>
            <a:off x="123850" y="5325675"/>
            <a:ext cx="11918400" cy="1293300"/>
          </a:xfrm>
          <a:prstGeom prst="rect">
            <a:avLst/>
          </a:prstGeom>
          <a:solidFill>
            <a:srgbClr val="F6E2F0"/>
          </a:solid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None/>
            </a:pPr>
            <a:r>
              <a:rPr lang="en-US" sz="1800">
                <a:solidFill>
                  <a:schemeClr val="dk1"/>
                </a:solidFill>
              </a:rPr>
              <a:t>Η απλή απαγόρευση των κινητών τηλεφώνων δεν αρκεί!</a:t>
            </a:r>
            <a:endParaRPr sz="1800">
              <a:solidFill>
                <a:schemeClr val="dk1"/>
              </a:solidFill>
            </a:endParaRPr>
          </a:p>
          <a:p>
            <a:pPr marL="0" lvl="0" indent="0" algn="ctr" rtl="0">
              <a:lnSpc>
                <a:spcPct val="90000"/>
              </a:lnSpc>
              <a:spcBef>
                <a:spcPts val="1000"/>
              </a:spcBef>
              <a:spcAft>
                <a:spcPts val="0"/>
              </a:spcAft>
              <a:buNone/>
            </a:pPr>
            <a:r>
              <a:rPr lang="en-US" sz="1800" b="1">
                <a:solidFill>
                  <a:schemeClr val="dk1"/>
                </a:solidFill>
              </a:rPr>
              <a:t>Αυτό που </a:t>
            </a:r>
            <a:r>
              <a:rPr lang="en-US" sz="1800" b="1">
                <a:solidFill>
                  <a:srgbClr val="DE0A9D"/>
                </a:solidFill>
              </a:rPr>
              <a:t>χρειάζονται τα σχολεία είναι μια στρατηγική ψηφιακής ευημερίας </a:t>
            </a:r>
            <a:r>
              <a:rPr lang="en-US" sz="1800" b="1">
                <a:solidFill>
                  <a:schemeClr val="dk1"/>
                </a:solidFill>
              </a:rPr>
              <a:t>που να υποστηρίζει τους μαθητές στο να μάθουν πώς να χρησιμοποιούν την τεχνολογία με υγιή και υπεύθυνο τρόπο.  </a:t>
            </a:r>
            <a:endParaRPr sz="2600" b="1">
              <a:solidFill>
                <a:schemeClr val="dk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g3af2af96a03_0_107"/>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Τι έκανε τα Screenshots επιτυχημένα</a:t>
            </a:r>
            <a:endParaRPr/>
          </a:p>
        </p:txBody>
      </p:sp>
      <p:sp>
        <p:nvSpPr>
          <p:cNvPr id="590" name="Google Shape;590;g3af2af96a03_0_107"/>
          <p:cNvSpPr txBox="1"/>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457200" lvl="0" indent="-342900" algn="l" rtl="0">
              <a:lnSpc>
                <a:spcPct val="100000"/>
              </a:lnSpc>
              <a:spcBef>
                <a:spcPts val="1200"/>
              </a:spcBef>
              <a:spcAft>
                <a:spcPts val="0"/>
              </a:spcAft>
              <a:buClr>
                <a:srgbClr val="000000"/>
              </a:buClr>
              <a:buSzPts val="1800"/>
              <a:buFont typeface="Calibri"/>
              <a:buChar char="●"/>
            </a:pPr>
            <a:r>
              <a:rPr lang="en-US" b="1">
                <a:solidFill>
                  <a:srgbClr val="000000"/>
                </a:solidFill>
              </a:rPr>
              <a:t>Περιεχόμενο κατάλληλο για την ηλικία</a:t>
            </a:r>
            <a:r>
              <a:rPr lang="en-US">
                <a:solidFill>
                  <a:srgbClr val="000000"/>
                </a:solidFill>
              </a:rPr>
              <a:t>: Οι μαθητές του γυμνασίου έλαβαν περιεχόμενο ειδικά σχεδιασμένο για το αναπτυξιακό τους στάδιο</a:t>
            </a:r>
            <a:endParaRPr>
              <a:solidFill>
                <a:srgbClr val="000000"/>
              </a:solidFill>
            </a:endParaRPr>
          </a:p>
          <a:p>
            <a:pPr marL="457200" lvl="0" indent="-342900" algn="l" rtl="0">
              <a:lnSpc>
                <a:spcPct val="100000"/>
              </a:lnSpc>
              <a:spcBef>
                <a:spcPts val="0"/>
              </a:spcBef>
              <a:spcAft>
                <a:spcPts val="0"/>
              </a:spcAft>
              <a:buClr>
                <a:srgbClr val="000000"/>
              </a:buClr>
              <a:buSzPts val="1800"/>
              <a:buFont typeface="Calibri"/>
              <a:buChar char="●"/>
            </a:pPr>
            <a:r>
              <a:rPr lang="en-US" b="1">
                <a:solidFill>
                  <a:srgbClr val="000000"/>
                </a:solidFill>
              </a:rPr>
              <a:t>Διαδραστικές μαθησιακές δραστηριότητες</a:t>
            </a:r>
            <a:r>
              <a:rPr lang="en-US">
                <a:solidFill>
                  <a:srgbClr val="000000"/>
                </a:solidFill>
              </a:rPr>
              <a:t>: Οι μαθητές εξάσκησαν τις δεξιότητές τους μέσω παιχνιδιών ρόλων, συζητήσεων και πραγματικών σεναρίων</a:t>
            </a:r>
            <a:endParaRPr>
              <a:solidFill>
                <a:srgbClr val="000000"/>
              </a:solidFill>
            </a:endParaRPr>
          </a:p>
          <a:p>
            <a:pPr marL="457200" lvl="0" indent="-342900" algn="l" rtl="0">
              <a:lnSpc>
                <a:spcPct val="100000"/>
              </a:lnSpc>
              <a:spcBef>
                <a:spcPts val="0"/>
              </a:spcBef>
              <a:spcAft>
                <a:spcPts val="0"/>
              </a:spcAft>
              <a:buClr>
                <a:srgbClr val="000000"/>
              </a:buClr>
              <a:buSzPts val="1800"/>
              <a:buFont typeface="Calibri"/>
              <a:buChar char="●"/>
            </a:pPr>
            <a:r>
              <a:rPr lang="en-US" b="1">
                <a:solidFill>
                  <a:srgbClr val="000000"/>
                </a:solidFill>
              </a:rPr>
              <a:t>Εκπαίδευση και υποστήριξη των εκπαιδευτικών</a:t>
            </a:r>
            <a:r>
              <a:rPr lang="en-US">
                <a:solidFill>
                  <a:srgbClr val="000000"/>
                </a:solidFill>
              </a:rPr>
              <a:t>: Οι εκπαιδευτικοί έλαβαν προετοιμασία για να διευκολύνουν ευαίσθητες συζητήσεις</a:t>
            </a:r>
            <a:endParaRPr>
              <a:solidFill>
                <a:srgbClr val="000000"/>
              </a:solidFill>
            </a:endParaRPr>
          </a:p>
          <a:p>
            <a:pPr marL="457200" lvl="0" indent="-342900" algn="l" rtl="0">
              <a:lnSpc>
                <a:spcPct val="100000"/>
              </a:lnSpc>
              <a:spcBef>
                <a:spcPts val="0"/>
              </a:spcBef>
              <a:spcAft>
                <a:spcPts val="0"/>
              </a:spcAft>
              <a:buClr>
                <a:srgbClr val="000000"/>
              </a:buClr>
              <a:buSzPts val="1800"/>
              <a:buFont typeface="Calibri"/>
              <a:buChar char="●"/>
            </a:pPr>
            <a:r>
              <a:rPr lang="en-US" b="1">
                <a:solidFill>
                  <a:srgbClr val="000000"/>
                </a:solidFill>
              </a:rPr>
              <a:t>Συνεπής εφαρμογή</a:t>
            </a:r>
            <a:r>
              <a:rPr lang="en-US">
                <a:solidFill>
                  <a:srgbClr val="000000"/>
                </a:solidFill>
              </a:rPr>
              <a:t>: Το πρόγραμμα υλοποιήθηκε καθ' όλη τη διάρκεια του σχολικού έτους και δεν ήταν μια μεμονωμένη παρέμβαση</a:t>
            </a:r>
            <a:endParaRPr>
              <a:solidFill>
                <a:srgbClr val="000000"/>
              </a:solidFill>
            </a:endParaRPr>
          </a:p>
          <a:p>
            <a:pPr marL="457200" lvl="0" indent="-342900" algn="l" rtl="0">
              <a:lnSpc>
                <a:spcPct val="100000"/>
              </a:lnSpc>
              <a:spcBef>
                <a:spcPts val="0"/>
              </a:spcBef>
              <a:spcAft>
                <a:spcPts val="0"/>
              </a:spcAft>
              <a:buClr>
                <a:srgbClr val="000000"/>
              </a:buClr>
              <a:buSzPts val="1800"/>
              <a:buFont typeface="Calibri"/>
              <a:buChar char="●"/>
            </a:pPr>
            <a:r>
              <a:rPr lang="en-US" b="1">
                <a:solidFill>
                  <a:srgbClr val="000000"/>
                </a:solidFill>
              </a:rPr>
              <a:t>Μετρήσιμα αποτελέσματα</a:t>
            </a:r>
            <a:r>
              <a:rPr lang="en-US">
                <a:solidFill>
                  <a:srgbClr val="000000"/>
                </a:solidFill>
              </a:rPr>
              <a:t>: Τα σχολεία παρακολούθησαν συγκεκριμένες συμπεριφορές και περιστατικά για να αξιολογήσουν τον αντίκτυπο</a:t>
            </a:r>
            <a:endParaRPr>
              <a:solidFill>
                <a:srgbClr val="000000"/>
              </a:solidFill>
            </a:endParaRPr>
          </a:p>
          <a:p>
            <a:pPr marL="0" lvl="0" indent="0" algn="l" rtl="0">
              <a:lnSpc>
                <a:spcPct val="100000"/>
              </a:lnSpc>
              <a:spcBef>
                <a:spcPts val="1200"/>
              </a:spcBef>
              <a:spcAft>
                <a:spcPts val="0"/>
              </a:spcAft>
              <a:buNone/>
            </a:pPr>
            <a:r>
              <a:t/>
            </a:r>
            <a:endParaRPr>
              <a:solidFill>
                <a:srgbClr val="000000"/>
              </a:solidFill>
            </a:endParaRPr>
          </a:p>
          <a:p>
            <a:pPr marL="0" lvl="0" indent="0" algn="l" rtl="0">
              <a:lnSpc>
                <a:spcPct val="100000"/>
              </a:lnSpc>
              <a:spcBef>
                <a:spcPts val="1200"/>
              </a:spcBef>
              <a:spcAft>
                <a:spcPts val="0"/>
              </a:spcAft>
              <a:buNone/>
            </a:pPr>
            <a:r>
              <a:rPr lang="en-US">
                <a:solidFill>
                  <a:srgbClr val="000000"/>
                </a:solidFill>
              </a:rPr>
              <a:t>Το πρόγραμμα ήταν επιτυχές επειδή ήταν συστηματικό, συνεπές και υποστηριζόταν από εκπαιδευμένους εκπαιδευτικούς που μπορούσαν να διευκολύνουν σημαντικές συζητήσεις.</a:t>
            </a:r>
            <a:endParaRPr>
              <a:solidFill>
                <a:srgbClr val="000000"/>
              </a:solidFill>
            </a:endParaRPr>
          </a:p>
          <a:p>
            <a:pPr marL="0" lvl="0" indent="0" algn="l" rtl="0">
              <a:lnSpc>
                <a:spcPct val="100000"/>
              </a:lnSpc>
              <a:spcBef>
                <a:spcPts val="1200"/>
              </a:spcBef>
              <a:spcAft>
                <a:spcPts val="0"/>
              </a:spcAft>
              <a:buNone/>
            </a:pPr>
            <a:r>
              <a:t/>
            </a:r>
            <a:endParaRPr>
              <a:solidFill>
                <a:srgbClr val="0000FF"/>
              </a:solidFill>
            </a:endParaRPr>
          </a:p>
          <a:p>
            <a:pPr marL="0" lvl="0" indent="0" algn="l" rtl="0">
              <a:lnSpc>
                <a:spcPct val="100000"/>
              </a:lnSpc>
              <a:spcBef>
                <a:spcPts val="1200"/>
              </a:spcBef>
              <a:spcAft>
                <a:spcPts val="0"/>
              </a:spcAft>
              <a:buNone/>
            </a:pPr>
            <a:r>
              <a:rPr lang="en-US">
                <a:solidFill>
                  <a:srgbClr val="000000"/>
                </a:solidFill>
              </a:rPr>
              <a:t>Το πρόγραμμα Screenshots αποδεικνύει ότι η αποτελεσματική εκπαίδευση στην ψηφιακή ιθαγένεια απαιτεί κάτι περισσότερο από το να λέμε στους μαθητές τι δεν πρέπει να κάνουν. </a:t>
            </a:r>
            <a:r>
              <a:rPr lang="en-US" b="1">
                <a:solidFill>
                  <a:srgbClr val="000000"/>
                </a:solidFill>
              </a:rPr>
              <a:t>Πρέπει να παρέχει ευκαιρίες για εξάσκηση δεξιοτήτων, λήψη ανατροφοδότησης και ανάπτυξη νέων συνηθειών με την πάροδο του χρόνου.</a:t>
            </a:r>
            <a:r>
              <a:rPr lang="en-US">
                <a:solidFill>
                  <a:srgbClr val="000000"/>
                </a:solidFill>
              </a:rPr>
              <a:t> </a:t>
            </a:r>
            <a:endParaRPr>
              <a:solidFill>
                <a:srgbClr val="000000"/>
              </a:solidFill>
            </a:endParaRPr>
          </a:p>
          <a:p>
            <a:pPr marL="0" lvl="0" indent="0" algn="l" rtl="0">
              <a:lnSpc>
                <a:spcPct val="100000"/>
              </a:lnSpc>
              <a:spcBef>
                <a:spcPts val="1200"/>
              </a:spcBef>
              <a:spcAft>
                <a:spcPts val="0"/>
              </a:spcAft>
              <a:buNone/>
            </a:pPr>
            <a:r>
              <a:t/>
            </a:r>
            <a:endParaRPr>
              <a:solidFill>
                <a:srgbClr val="000000"/>
              </a:solidFill>
            </a:endParaRPr>
          </a:p>
          <a:p>
            <a:pPr marL="0" lvl="0" indent="0" algn="l" rtl="0">
              <a:spcBef>
                <a:spcPts val="1200"/>
              </a:spcBef>
              <a:spcAft>
                <a:spcPts val="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g3af2af96a03_0_114"/>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Δραστηριότητα - Αναλύστε τα στιγμιότυπα οθόνης και σχεδιάστε τις πρωτοβουλίες σας</a:t>
            </a:r>
            <a:endParaRPr/>
          </a:p>
        </p:txBody>
      </p:sp>
      <p:sp>
        <p:nvSpPr>
          <p:cNvPr id="597" name="Google Shape;597;g3af2af96a03_0_114"/>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Μέρος 1: Διαβάστε και αναλύστε τη μελέτη περίπτωσης</a:t>
            </a:r>
            <a:endParaRPr/>
          </a:p>
        </p:txBody>
      </p:sp>
      <p:sp>
        <p:nvSpPr>
          <p:cNvPr id="598" name="Google Shape;598;g3af2af96a03_0_114"/>
          <p:cNvSpPr txBox="1"/>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Εργασία σε ομάδες</a:t>
            </a:r>
            <a:endParaRPr/>
          </a:p>
          <a:p>
            <a:pPr marL="0" lvl="0" indent="0" algn="l" rtl="0">
              <a:lnSpc>
                <a:spcPct val="100000"/>
              </a:lnSpc>
              <a:spcBef>
                <a:spcPts val="1200"/>
              </a:spcBef>
              <a:spcAft>
                <a:spcPts val="0"/>
              </a:spcAft>
              <a:buNone/>
            </a:pPr>
            <a:r>
              <a:rPr lang="en-US">
                <a:solidFill>
                  <a:srgbClr val="000000"/>
                </a:solidFill>
              </a:rPr>
              <a:t>Διαβάστε </a:t>
            </a:r>
            <a:r>
              <a:rPr lang="en-US">
                <a:solidFill>
                  <a:srgbClr val="000000"/>
                </a:solidFill>
              </a:rPr>
              <a:t>προσεκτικά </a:t>
            </a:r>
            <a:r>
              <a:rPr lang="en-US">
                <a:solidFill>
                  <a:srgbClr val="000000"/>
                </a:solidFill>
              </a:rPr>
              <a:t>την </a:t>
            </a:r>
            <a:r>
              <a:rPr lang="en-US">
                <a:solidFill>
                  <a:srgbClr val="000000"/>
                </a:solidFill>
              </a:rPr>
              <a:t>μελέτη περίπτωσης </a:t>
            </a:r>
            <a:r>
              <a:rPr lang="en-US" i="1">
                <a:solidFill>
                  <a:srgbClr val="000000"/>
                </a:solidFill>
              </a:rPr>
              <a:t>με τα στιγμιότυπα οθόνης</a:t>
            </a:r>
            <a:r>
              <a:rPr lang="en-US">
                <a:solidFill>
                  <a:srgbClr val="000000"/>
                </a:solidFill>
              </a:rPr>
              <a:t>. Καθώς διαβάζετε, κρατήστε σημειώσεις απαντώντας στις εξής ερωτήσεις:</a:t>
            </a:r>
            <a:endParaRPr>
              <a:solidFill>
                <a:srgbClr val="000000"/>
              </a:solidFill>
            </a:endParaRPr>
          </a:p>
          <a:p>
            <a:pPr marL="457200" lvl="0" indent="-342900" algn="l" rtl="0">
              <a:lnSpc>
                <a:spcPct val="100000"/>
              </a:lnSpc>
              <a:spcBef>
                <a:spcPts val="1200"/>
              </a:spcBef>
              <a:spcAft>
                <a:spcPts val="0"/>
              </a:spcAft>
              <a:buClr>
                <a:srgbClr val="000000"/>
              </a:buClr>
              <a:buSzPts val="1800"/>
              <a:buChar char="●"/>
            </a:pPr>
            <a:r>
              <a:rPr lang="en-US">
                <a:solidFill>
                  <a:srgbClr val="000000"/>
                </a:solidFill>
              </a:rPr>
              <a:t>Ποιες συγκεκριμένες στρατηγικές χρησιμοποίησαν;</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Γιατί λειτούργησαν στο συγκεκριμένο πλαίσιο;</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Ποιο στοιχείο θα μπορούσε να λειτουργήσει στο σχολείο σας;</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Τι θα έπρεπε να αλλάξετε για τους συγκεκριμένους μαθητές και πόρους σας;</a:t>
            </a:r>
            <a:endParaRPr>
              <a:solidFill>
                <a:srgbClr val="000000"/>
              </a:solidFill>
            </a:endParaRPr>
          </a:p>
          <a:p>
            <a:pPr marL="0" lvl="0" indent="0" algn="l" rtl="0">
              <a:lnSpc>
                <a:spcPct val="100000"/>
              </a:lnSpc>
              <a:spcBef>
                <a:spcPts val="1200"/>
              </a:spcBef>
              <a:spcAft>
                <a:spcPts val="0"/>
              </a:spcAft>
              <a:buNone/>
            </a:pPr>
            <a:r>
              <a:rPr lang="en-US">
                <a:solidFill>
                  <a:srgbClr val="000000"/>
                </a:solidFill>
              </a:rPr>
              <a:t>Γράψτε 2-3 παραγράφους αναλύοντας: </a:t>
            </a:r>
            <a:r>
              <a:rPr lang="en-US" i="1">
                <a:solidFill>
                  <a:srgbClr val="000000"/>
                </a:solidFill>
              </a:rPr>
              <a:t>«Ποιο στοιχείο αυτού του προγράμματος θα μπορούσε να λειτουργήσει στο σχολείο μου και γιατί;»</a:t>
            </a:r>
            <a:endParaRPr i="1">
              <a:solidFill>
                <a:srgbClr val="000000"/>
              </a:solidFill>
            </a:endParaRPr>
          </a:p>
          <a:p>
            <a:pPr marL="0" lvl="0" indent="0" algn="l" rtl="0">
              <a:spcBef>
                <a:spcPts val="1200"/>
              </a:spcBef>
              <a:spcAft>
                <a:spcPts val="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g3af2af96a03_0_121"/>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Δραστηριότητα - Αναλύστε τα στιγμιότυπα οθόνης και σχεδιάστε τις πρωτοβουλίες σας</a:t>
            </a:r>
            <a:endParaRPr/>
          </a:p>
        </p:txBody>
      </p:sp>
      <p:sp>
        <p:nvSpPr>
          <p:cNvPr id="605" name="Google Shape;605;g3af2af96a03_0_121"/>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Μέρος</a:t>
            </a:r>
            <a:r>
              <a:rPr lang="en-US"/>
              <a:t> 2: Προσδιορίστε ποιες πρωτοβουλίες ταιριάζουν στο πλαίσιο του σχολείου σας </a:t>
            </a:r>
            <a:endParaRPr/>
          </a:p>
        </p:txBody>
      </p:sp>
      <p:sp>
        <p:nvSpPr>
          <p:cNvPr id="606" name="Google Shape;606;g3af2af96a03_0_121"/>
          <p:cNvSpPr txBox="1"/>
          <p:nvPr>
            <p:ph type="body" idx="2"/>
          </p:nvPr>
        </p:nvSpPr>
        <p:spPr>
          <a:xfrm>
            <a:off x="97975" y="1332000"/>
            <a:ext cx="11944500" cy="54201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600" b="1">
                <a:solidFill>
                  <a:srgbClr val="000000"/>
                </a:solidFill>
              </a:rPr>
              <a:t>1. Εξετάστε τις τέσσερις βασικές πρωτοβουλίες σε επίπεδο σχολείου που αναφέρονται παραπάνω:</a:t>
            </a:r>
            <a:endParaRPr sz="1600" b="1">
              <a:solidFill>
                <a:srgbClr val="000000"/>
              </a:solidFill>
            </a:endParaRPr>
          </a:p>
          <a:p>
            <a:pPr marL="914400" lvl="0" indent="-330200" algn="l" rtl="0">
              <a:lnSpc>
                <a:spcPct val="100000"/>
              </a:lnSpc>
              <a:spcBef>
                <a:spcPts val="1200"/>
              </a:spcBef>
              <a:spcAft>
                <a:spcPts val="0"/>
              </a:spcAft>
              <a:buClr>
                <a:srgbClr val="000000"/>
              </a:buClr>
              <a:buSzPts val="1600"/>
              <a:buAutoNum type="arabicPeriod"/>
            </a:pPr>
            <a:r>
              <a:rPr lang="en-US" sz="1600">
                <a:solidFill>
                  <a:srgbClr val="000000"/>
                </a:solidFill>
              </a:rPr>
              <a:t>Εκστρατείες ευαισθητοποίησης</a:t>
            </a:r>
            <a:endParaRPr sz="1600">
              <a:solidFill>
                <a:srgbClr val="000000"/>
              </a:solidFill>
            </a:endParaRPr>
          </a:p>
          <a:p>
            <a:pPr marL="914400" lvl="0" indent="-330200" algn="l" rtl="0">
              <a:lnSpc>
                <a:spcPct val="100000"/>
              </a:lnSpc>
              <a:spcBef>
                <a:spcPts val="0"/>
              </a:spcBef>
              <a:spcAft>
                <a:spcPts val="0"/>
              </a:spcAft>
              <a:buClr>
                <a:srgbClr val="000000"/>
              </a:buClr>
              <a:buSzPts val="1600"/>
              <a:buAutoNum type="arabicPeriod"/>
            </a:pPr>
            <a:r>
              <a:rPr lang="en-US" sz="1600">
                <a:solidFill>
                  <a:srgbClr val="000000"/>
                </a:solidFill>
              </a:rPr>
              <a:t>Ανάπτυξη ολοκληρωμένης πολιτικής</a:t>
            </a:r>
            <a:endParaRPr sz="1600">
              <a:solidFill>
                <a:srgbClr val="000000"/>
              </a:solidFill>
            </a:endParaRPr>
          </a:p>
          <a:p>
            <a:pPr marL="914400" lvl="0" indent="-330200" algn="l" rtl="0">
              <a:lnSpc>
                <a:spcPct val="100000"/>
              </a:lnSpc>
              <a:spcBef>
                <a:spcPts val="0"/>
              </a:spcBef>
              <a:spcAft>
                <a:spcPts val="0"/>
              </a:spcAft>
              <a:buClr>
                <a:srgbClr val="000000"/>
              </a:buClr>
              <a:buSzPts val="1600"/>
              <a:buAutoNum type="arabicPeriod"/>
            </a:pPr>
            <a:r>
              <a:rPr lang="en-US" sz="1600">
                <a:solidFill>
                  <a:srgbClr val="000000"/>
                </a:solidFill>
              </a:rPr>
              <a:t>Ενσωμάτωση της ψηφιακής παιδείας στο πρόγραμμα σπουδών</a:t>
            </a:r>
            <a:endParaRPr sz="1600">
              <a:solidFill>
                <a:srgbClr val="000000"/>
              </a:solidFill>
            </a:endParaRPr>
          </a:p>
          <a:p>
            <a:pPr marL="914400" lvl="0" indent="-330200" algn="l" rtl="0">
              <a:lnSpc>
                <a:spcPct val="100000"/>
              </a:lnSpc>
              <a:spcBef>
                <a:spcPts val="0"/>
              </a:spcBef>
              <a:spcAft>
                <a:spcPts val="0"/>
              </a:spcAft>
              <a:buClr>
                <a:srgbClr val="000000"/>
              </a:buClr>
              <a:buSzPts val="1600"/>
              <a:buAutoNum type="arabicPeriod"/>
            </a:pPr>
            <a:r>
              <a:rPr lang="en-US" sz="1600">
                <a:solidFill>
                  <a:srgbClr val="000000"/>
                </a:solidFill>
              </a:rPr>
              <a:t>Εμπειρικές και εφαρμοσμένες προσεγγίσεις μάθησης</a:t>
            </a:r>
            <a:endParaRPr sz="1600">
              <a:solidFill>
                <a:srgbClr val="000000"/>
              </a:solidFill>
            </a:endParaRPr>
          </a:p>
          <a:p>
            <a:pPr marL="0" lvl="0" indent="0" algn="l" rtl="0">
              <a:lnSpc>
                <a:spcPct val="100000"/>
              </a:lnSpc>
              <a:spcBef>
                <a:spcPts val="1200"/>
              </a:spcBef>
              <a:spcAft>
                <a:spcPts val="0"/>
              </a:spcAft>
              <a:buNone/>
            </a:pPr>
            <a:r>
              <a:rPr lang="en-US" sz="1600">
                <a:solidFill>
                  <a:srgbClr val="000000"/>
                </a:solidFill>
              </a:rPr>
              <a:t>Για κάθε πρωτοβουλία, απαντήστε:</a:t>
            </a:r>
            <a:endParaRPr sz="1600">
              <a:solidFill>
                <a:srgbClr val="000000"/>
              </a:solidFill>
            </a:endParaRPr>
          </a:p>
          <a:p>
            <a:pPr marL="914400" lvl="0" indent="-330200" algn="l" rtl="0">
              <a:lnSpc>
                <a:spcPct val="100000"/>
              </a:lnSpc>
              <a:spcBef>
                <a:spcPts val="1200"/>
              </a:spcBef>
              <a:spcAft>
                <a:spcPts val="0"/>
              </a:spcAft>
              <a:buClr>
                <a:srgbClr val="000000"/>
              </a:buClr>
              <a:buSzPts val="1600"/>
              <a:buChar char="●"/>
            </a:pPr>
            <a:r>
              <a:rPr lang="en-US" sz="1600">
                <a:solidFill>
                  <a:srgbClr val="000000"/>
                </a:solidFill>
              </a:rPr>
              <a:t>Το κάνουμε ήδη αυτό; (Ναι/Εν μέρει/Όχι)</a:t>
            </a:r>
            <a:endParaRPr sz="1600">
              <a:solidFill>
                <a:srgbClr val="000000"/>
              </a:solidFill>
            </a:endParaRPr>
          </a:p>
          <a:p>
            <a:pPr marL="914400" lvl="0" indent="-330200" algn="l" rtl="0">
              <a:lnSpc>
                <a:spcPct val="100000"/>
              </a:lnSpc>
              <a:spcBef>
                <a:spcPts val="0"/>
              </a:spcBef>
              <a:spcAft>
                <a:spcPts val="0"/>
              </a:spcAft>
              <a:buClr>
                <a:srgbClr val="000000"/>
              </a:buClr>
              <a:buSzPts val="1600"/>
              <a:buChar char="●"/>
            </a:pPr>
            <a:r>
              <a:rPr lang="en-US" sz="1600">
                <a:solidFill>
                  <a:srgbClr val="000000"/>
                </a:solidFill>
              </a:rPr>
              <a:t>Ποιος είναι ένας μικρός τρόπος με τον οποίο θα μπορούσαμε να ενισχύσουμε αυτή την πρωτοβουλία; (Να είστε συγκεκριμένοι)</a:t>
            </a:r>
            <a:endParaRPr sz="1600">
              <a:solidFill>
                <a:srgbClr val="000000"/>
              </a:solidFill>
            </a:endParaRPr>
          </a:p>
          <a:p>
            <a:pPr marL="914400" lvl="0" indent="-330200" algn="l" rtl="0">
              <a:lnSpc>
                <a:spcPct val="100000"/>
              </a:lnSpc>
              <a:spcBef>
                <a:spcPts val="0"/>
              </a:spcBef>
              <a:spcAft>
                <a:spcPts val="0"/>
              </a:spcAft>
              <a:buClr>
                <a:srgbClr val="000000"/>
              </a:buClr>
              <a:buSzPts val="1600"/>
              <a:buChar char="●"/>
            </a:pPr>
            <a:r>
              <a:rPr lang="en-US" sz="1600">
                <a:solidFill>
                  <a:srgbClr val="000000"/>
                </a:solidFill>
              </a:rPr>
              <a:t>Ποιο είναι το μεγαλύτερο εμπόδιο για την υλοποίησή της; (Χρόνος; Πόροι; Αποδοχή;)</a:t>
            </a: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2. Επιλέξτε ΜΙΑ πρωτοβουλία στην οποία βλέπετε το μεγαλύτερο κενό και την πιο ρεαλιστική ευκαιρία για βελτίωση. Αυτή θα είναι η αφετηρία σας.</a:t>
            </a:r>
            <a:endParaRPr sz="1600" b="1">
              <a:solidFill>
                <a:srgbClr val="000000"/>
              </a:solidFill>
            </a:endParaRPr>
          </a:p>
          <a:p>
            <a:pPr marL="0" lvl="0" indent="0" algn="l" rtl="0">
              <a:lnSpc>
                <a:spcPct val="100000"/>
              </a:lnSpc>
              <a:spcBef>
                <a:spcPts val="1200"/>
              </a:spcBef>
              <a:spcAft>
                <a:spcPts val="0"/>
              </a:spcAft>
              <a:buNone/>
            </a:pPr>
            <a:r>
              <a:rPr lang="en-US" sz="1600" b="1">
                <a:solidFill>
                  <a:srgbClr val="000000"/>
                </a:solidFill>
              </a:rPr>
              <a:t>Γράψτε μια σύντομη δήλωση δράσης: </a:t>
            </a:r>
            <a:r>
              <a:rPr lang="en-US" sz="1600" i="1">
                <a:solidFill>
                  <a:srgbClr val="000000"/>
                </a:solidFill>
              </a:rPr>
              <a:t>«Τον επόμενο μήνα, θα [συγκεκριμένη δράση] για να ξεκινήσω την εφαρμογή [τύπος πρωτοβουλίας] σε [συγκεκριμένο πλαίσιο]».</a:t>
            </a:r>
            <a:endParaRPr sz="1600" i="1">
              <a:solidFill>
                <a:srgbClr val="000000"/>
              </a:solidFill>
            </a:endParaRPr>
          </a:p>
          <a:p>
            <a:pPr marL="0" lvl="0" indent="0" algn="l" rtl="0">
              <a:lnSpc>
                <a:spcPct val="100000"/>
              </a:lnSpc>
              <a:spcBef>
                <a:spcPts val="1200"/>
              </a:spcBef>
              <a:spcAft>
                <a:spcPts val="0"/>
              </a:spcAft>
              <a:buNone/>
            </a:pPr>
            <a:r>
              <a:rPr lang="en-US" sz="1600" i="1">
                <a:solidFill>
                  <a:srgbClr val="000000"/>
                </a:solidFill>
              </a:rPr>
              <a:t>«Τον επόμενο μήνα, θα ενσωματώσω μια συζήτηση 5 λεπτών για την ψηφιακή ευημερία στην εβδομαδιαία τάξη αγγλικών μου, για να ξεκινήσω την εφαρμογή της ψηφιακής παιδείας σε όλο το πρόγραμμα σπουδών».</a:t>
            </a:r>
            <a:endParaRPr sz="1600" i="1">
              <a:solidFill>
                <a:srgbClr val="000000"/>
              </a:solidFill>
            </a:endParaRPr>
          </a:p>
          <a:p>
            <a:pPr marL="0" lvl="0" indent="0" algn="l" rtl="0">
              <a:lnSpc>
                <a:spcPct val="100000"/>
              </a:lnSpc>
              <a:spcBef>
                <a:spcPts val="1400"/>
              </a:spcBef>
              <a:spcAft>
                <a:spcPts val="1400"/>
              </a:spcAft>
              <a:buNone/>
            </a:pPr>
            <a:r>
              <a:rPr lang="en-US" sz="1600">
                <a:solidFill>
                  <a:srgbClr val="000000"/>
                </a:solidFill>
              </a:rPr>
              <a:t>Λαμβάνοντας υπόψη την μοναδική κουλτούρα του σχολείου σας, τα δημογραφικά στοιχεία των μαθητών και τα τρέχοντα πρότυπα χρήσης της τεχνολογίας, ποιος συνδυασμός των προαναφερθεισών πρωτοβουλιών σε επίπεδο σχολείου θα ήταν ο πιο αποτελεσματικός για την εφαρμογή βιώσιμης ψηφιακής ευημερίας;</a:t>
            </a:r>
            <a:endParaRPr sz="16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g3af2af96a03_0_128"/>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4.2 Γιατί χρειάζεστε οδηγίες</a:t>
            </a:r>
            <a:endParaRPr/>
          </a:p>
        </p:txBody>
      </p:sp>
      <p:sp>
        <p:nvSpPr>
          <p:cNvPr id="613" name="Google Shape;613;g3af2af96a03_0_128"/>
          <p:cNvSpPr txBox="1"/>
          <p:nvPr>
            <p:ph type="body" idx="2"/>
          </p:nvPr>
        </p:nvSpPr>
        <p:spPr>
          <a:xfrm>
            <a:off x="5316600" y="2285325"/>
            <a:ext cx="6725700" cy="44667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b="1">
                <a:solidFill>
                  <a:srgbClr val="000000"/>
                </a:solidFill>
              </a:rPr>
              <a:t>Οι αποτελεσματικές κατευθυντήριες γραμμές εξυπηρετούν τρεις σκοπούς: </a:t>
            </a:r>
            <a:endParaRPr b="1">
              <a:solidFill>
                <a:srgbClr val="000000"/>
              </a:solidFill>
            </a:endParaRPr>
          </a:p>
          <a:p>
            <a:pPr marL="0" lvl="0" indent="0" algn="l" rtl="0">
              <a:lnSpc>
                <a:spcPct val="100000"/>
              </a:lnSpc>
              <a:spcBef>
                <a:spcPts val="0"/>
              </a:spcBef>
              <a:spcAft>
                <a:spcPts val="0"/>
              </a:spcAft>
              <a:buNone/>
            </a:pPr>
            <a:r>
              <a:t/>
            </a:r>
            <a:endParaRPr b="1">
              <a:solidFill>
                <a:srgbClr val="000000"/>
              </a:solidFill>
            </a:endParaRPr>
          </a:p>
          <a:p>
            <a:pPr marL="457200" lvl="0" indent="-342900" algn="l" rtl="0">
              <a:lnSpc>
                <a:spcPct val="100000"/>
              </a:lnSpc>
              <a:spcBef>
                <a:spcPts val="0"/>
              </a:spcBef>
              <a:spcAft>
                <a:spcPts val="0"/>
              </a:spcAft>
              <a:buClr>
                <a:srgbClr val="000000"/>
              </a:buClr>
              <a:buSzPts val="1800"/>
              <a:buFont typeface="Calibri"/>
              <a:buChar char="●"/>
            </a:pPr>
            <a:r>
              <a:rPr lang="en-US" b="1">
                <a:solidFill>
                  <a:srgbClr val="000000"/>
                </a:solidFill>
              </a:rPr>
              <a:t>αποσαφηνίζουν τις προσδοκίες για κάθε ομάδα ενδιαφερομένων, </a:t>
            </a:r>
            <a:endParaRPr b="1">
              <a:solidFill>
                <a:srgbClr val="000000"/>
              </a:solidFill>
            </a:endParaRPr>
          </a:p>
          <a:p>
            <a:pPr marL="457200" lvl="0" indent="-342900" algn="l" rtl="0">
              <a:lnSpc>
                <a:spcPct val="100000"/>
              </a:lnSpc>
              <a:spcBef>
                <a:spcPts val="1200"/>
              </a:spcBef>
              <a:spcAft>
                <a:spcPts val="0"/>
              </a:spcAft>
              <a:buClr>
                <a:srgbClr val="000000"/>
              </a:buClr>
              <a:buSzPts val="1800"/>
              <a:buFont typeface="Calibri"/>
              <a:buChar char="●"/>
            </a:pPr>
            <a:r>
              <a:rPr lang="en-US" b="1">
                <a:solidFill>
                  <a:srgbClr val="000000"/>
                </a:solidFill>
              </a:rPr>
              <a:t>δημιουργούν συνέπεια σε διαφορετικά περιβάλλοντα (τάξη, σπίτι, διαδικτυακοί χώροι), </a:t>
            </a:r>
            <a:endParaRPr b="1">
              <a:solidFill>
                <a:srgbClr val="000000"/>
              </a:solidFill>
            </a:endParaRPr>
          </a:p>
          <a:p>
            <a:pPr marL="457200" lvl="0" indent="-342900" algn="l" rtl="0">
              <a:lnSpc>
                <a:spcPct val="100000"/>
              </a:lnSpc>
              <a:spcBef>
                <a:spcPts val="1200"/>
              </a:spcBef>
              <a:spcAft>
                <a:spcPts val="0"/>
              </a:spcAft>
              <a:buClr>
                <a:srgbClr val="000000"/>
              </a:buClr>
              <a:buSzPts val="1800"/>
              <a:buFont typeface="Calibri"/>
              <a:buChar char="●"/>
            </a:pPr>
            <a:r>
              <a:rPr lang="en-US" b="1">
                <a:solidFill>
                  <a:srgbClr val="000000"/>
                </a:solidFill>
              </a:rPr>
              <a:t>καθιερώνουν την κοινή ευθύνη αντί να επιβαρύνουν αποκλειστικά τους μαθητές με την ευθύνη για την ψηφιακή ευημερία.</a:t>
            </a:r>
            <a:endParaRPr b="1">
              <a:solidFill>
                <a:srgbClr val="000000"/>
              </a:solidFill>
            </a:endParaRPr>
          </a:p>
          <a:p>
            <a:pPr marL="0" lvl="0" indent="0" algn="l" rtl="0">
              <a:lnSpc>
                <a:spcPct val="100000"/>
              </a:lnSpc>
              <a:spcBef>
                <a:spcPts val="1200"/>
              </a:spcBef>
              <a:spcAft>
                <a:spcPts val="0"/>
              </a:spcAft>
              <a:buNone/>
            </a:pPr>
            <a:r>
              <a:t/>
            </a:r>
            <a:endParaRPr>
              <a:solidFill>
                <a:srgbClr val="000000"/>
              </a:solidFill>
            </a:endParaRPr>
          </a:p>
          <a:p>
            <a:pPr marL="0" lvl="0" indent="0" algn="l" rtl="0">
              <a:lnSpc>
                <a:spcPct val="100000"/>
              </a:lnSpc>
              <a:spcBef>
                <a:spcPts val="1200"/>
              </a:spcBef>
              <a:spcAft>
                <a:spcPts val="0"/>
              </a:spcAft>
              <a:buNone/>
            </a:pPr>
            <a:r>
              <a:rPr lang="en-US">
                <a:solidFill>
                  <a:srgbClr val="000000"/>
                </a:solidFill>
              </a:rPr>
              <a:t>Η πρόκληση είναι να δημιουργηθούν κατευθυντήριες γραμμές που να είναι αρκετά συγκεκριμένες ώστε να καθοδηγούν τις πραγματικές αποφάσεις, αλλά και αρκετά ευέλικτες ώστε να προσαρμόζονται σε διαφορετικές καταστάσεις.</a:t>
            </a:r>
            <a:endParaRPr>
              <a:solidFill>
                <a:srgbClr val="000000"/>
              </a:solidFill>
            </a:endParaRPr>
          </a:p>
          <a:p>
            <a:pPr marL="0" lvl="0" indent="0" algn="l" rtl="0">
              <a:spcBef>
                <a:spcPts val="1200"/>
              </a:spcBef>
              <a:spcAft>
                <a:spcPts val="0"/>
              </a:spcAft>
              <a:buNone/>
            </a:pPr>
            <a:r>
              <a:t/>
            </a:r>
            <a:endParaRPr/>
          </a:p>
        </p:txBody>
      </p:sp>
      <p:sp>
        <p:nvSpPr>
          <p:cNvPr id="614" name="Google Shape;614;g3af2af96a03_0_128"/>
          <p:cNvSpPr txBox="1"/>
          <p:nvPr>
            <p:ph type="body" idx="1"/>
          </p:nvPr>
        </p:nvSpPr>
        <p:spPr>
          <a:xfrm>
            <a:off x="97975" y="854679"/>
            <a:ext cx="11944500" cy="1228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sz="2200"/>
              <a:t>Οι πρωτοβουλίες σε επίπεδο σχολείου δημιουργούν τα θεμέλια, αλλά οι κατευθυντήριες γραμμές μεταφράζουν αυτές τις πρωτοβουλίες σε καθημερινή συμπεριφορά. Ενώ οι πρωτοβουλίες περιγράφουν τι κάνει το σχολείο σας, οι κατευθυντήριες γραμμές περιγράφουν πώς ενεργούν τα άτομα μέσα σε αυτά τα συστήματα.</a:t>
            </a:r>
            <a:endParaRPr sz="2200"/>
          </a:p>
        </p:txBody>
      </p:sp>
      <p:pic>
        <p:nvPicPr>
          <p:cNvPr id="615" name="Google Shape;615;g3af2af96a03_0_128"/>
          <p:cNvPicPr preferRelativeResize="0"/>
          <p:nvPr/>
        </p:nvPicPr>
        <p:blipFill>
          <a:blip r:embed="rId3">
            <a:alphaModFix/>
          </a:blip>
          <a:stretch>
            <a:fillRect/>
          </a:stretch>
        </p:blipFill>
        <p:spPr>
          <a:xfrm>
            <a:off x="152400" y="3062426"/>
            <a:ext cx="4907450" cy="30125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g3af2af96a03_0_136"/>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4.3 Οδηγίες για τους εκπαιδευτικούς</a:t>
            </a:r>
            <a:endParaRPr/>
          </a:p>
        </p:txBody>
      </p:sp>
      <p:sp>
        <p:nvSpPr>
          <p:cNvPr id="622" name="Google Shape;622;g3af2af96a03_0_136"/>
          <p:cNvSpPr txBox="1"/>
          <p:nvPr>
            <p:ph type="body" idx="2"/>
          </p:nvPr>
        </p:nvSpPr>
        <p:spPr>
          <a:xfrm>
            <a:off x="5316600" y="937075"/>
            <a:ext cx="6725700" cy="5814900"/>
          </a:xfrm>
          <a:prstGeom prst="rect">
            <a:avLst/>
          </a:prstGeom>
        </p:spPr>
        <p:txBody>
          <a:bodyPr spcFirstLastPara="1" wrap="square" lIns="91425" tIns="45700" rIns="91425" bIns="45700" anchor="t" anchorCtr="0">
            <a:noAutofit/>
          </a:bodyPr>
          <a:lstStyle/>
          <a:p>
            <a:pPr marL="457200" lvl="0" indent="-342900" algn="l" rtl="0">
              <a:lnSpc>
                <a:spcPct val="100000"/>
              </a:lnSpc>
              <a:spcBef>
                <a:spcPts val="1400"/>
              </a:spcBef>
              <a:spcAft>
                <a:spcPts val="0"/>
              </a:spcAft>
              <a:buClr>
                <a:srgbClr val="000000"/>
              </a:buClr>
              <a:buSzPts val="1800"/>
              <a:buChar char="●"/>
            </a:pPr>
            <a:r>
              <a:rPr lang="en-US">
                <a:solidFill>
                  <a:srgbClr val="000000"/>
                </a:solidFill>
              </a:rPr>
              <a:t>Καθορίστε σαφείς προσδοκίες για τη χρήση της τεχνολογίας στην τάξη σας.</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Δείξτε το παράδειγμα της υπεύθυνης ψηφιακής πολιτειότητας, επιδεικνύοντας κατάλληλη συμπεριφορά στο διαδίκτυο, χρησιμοποιώντας την τεχνολογία για την ενίσχυση των μαθησιακών στόχων και όχι για ψυχαγωγία, και παρέχοντας τακτικά διαλείμματα από τις δραστηριότητες που γίνονται μπροστά σε οθόνη.</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Θέστε ένα όριο στο χρόνο χρήσης των υπολογιστών/ταμπλετών κάθε μέρα. Αυτό βοηθά τους μαθητές να επιτύχουν μια υγιή ισορροπία μεταξύ χειροκίνητης και ψηφιακής εργασίας. </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Διατηρήστε επαγγελματικά όρια στις ψηφιακές επικοινωνίες με τους μαθητές και τους γονείς. </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χρησιμοποιήστε πλατφόρμες εγκεκριμένες από το σχολείο για εκπαιδευτικούς σκοπούς, </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ενημερώνετε τακτικά τις ψηφιακές σας δεξιότητες και συνεργάζεστε με τις οικογένειες για να ενισχύσετε τις συνεπείς ψηφιακές προσδοκίες. </a:t>
            </a:r>
            <a:endParaRPr>
              <a:solidFill>
                <a:srgbClr val="000000"/>
              </a:solidFill>
            </a:endParaRPr>
          </a:p>
          <a:p>
            <a:pPr marL="457200" lvl="0" indent="-342900" algn="l" rtl="0">
              <a:lnSpc>
                <a:spcPct val="100000"/>
              </a:lnSpc>
              <a:spcBef>
                <a:spcPts val="0"/>
              </a:spcBef>
              <a:spcAft>
                <a:spcPts val="1400"/>
              </a:spcAft>
              <a:buClr>
                <a:srgbClr val="000000"/>
              </a:buClr>
              <a:buSzPts val="1800"/>
              <a:buChar char="●"/>
            </a:pPr>
            <a:r>
              <a:rPr lang="en-US">
                <a:solidFill>
                  <a:srgbClr val="000000"/>
                </a:solidFill>
              </a:rPr>
              <a:t>Τα σχολεία πρέπει να εξασφαλίζουν σταθερή και αξιόπιστη πρόσβαση σε ψηφιακές συσκευές, σύνδεση στο διαδίκτυο, ικανούς εκπαιδευτικούς και τεχνολογικές πλατφόρμες που απαιτούνται για την υποστήριξη του εκπαιδευτικού οράματος για όλους τους μαθητές.</a:t>
            </a:r>
            <a:endParaRPr b="1">
              <a:solidFill>
                <a:srgbClr val="000000"/>
              </a:solidFill>
            </a:endParaRPr>
          </a:p>
        </p:txBody>
      </p:sp>
      <p:pic>
        <p:nvPicPr>
          <p:cNvPr id="623" name="Google Shape;623;g3af2af96a03_0_136"/>
          <p:cNvPicPr preferRelativeResize="0"/>
          <p:nvPr/>
        </p:nvPicPr>
        <p:blipFill>
          <a:blip r:embed="rId3">
            <a:alphaModFix/>
          </a:blip>
          <a:stretch>
            <a:fillRect/>
          </a:stretch>
        </p:blipFill>
        <p:spPr>
          <a:xfrm>
            <a:off x="395225" y="1194141"/>
            <a:ext cx="4579890" cy="4469721"/>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g3af2af96a03_0_152"/>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Παραδείγματα κατευθυντήριων γραμμών </a:t>
            </a:r>
            <a:r>
              <a:rPr lang="en-US"/>
              <a:t>(για εκπαιδευτικούς)</a:t>
            </a:r>
            <a:endParaRPr/>
          </a:p>
        </p:txBody>
      </p:sp>
      <p:sp>
        <p:nvSpPr>
          <p:cNvPr id="630" name="Google Shape;630;g3af2af96a03_0_152"/>
          <p:cNvSpPr txBox="1"/>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SzPts val="2200"/>
              <a:buChar char="●"/>
            </a:pPr>
            <a:r>
              <a:rPr lang="en-US" sz="2200"/>
              <a:t>Ξεκινήστε κάθε μάθημα με ένα 2λεπτο πρόσωπο με πρόσωπο check-in πριν βγουν οι συσκευές. Χτίστε πρώτα τις σχέσεις.</a:t>
            </a:r>
            <a:endParaRPr sz="2200"/>
          </a:p>
          <a:p>
            <a:pPr marL="457200" lvl="0" indent="-368300" algn="l" rtl="0">
              <a:spcBef>
                <a:spcPts val="0"/>
              </a:spcBef>
              <a:spcAft>
                <a:spcPts val="0"/>
              </a:spcAft>
              <a:buSzPts val="2200"/>
              <a:buChar char="●"/>
            </a:pPr>
            <a:r>
              <a:rPr lang="en-US" sz="2200"/>
              <a:t>Για εργασίες που απαιτούν περισσότερο από 30 λεπτά χρόνο μπροστά στην οθόνη, ενσωματώστε ένα διάλειμμα 5 λεπτών για κίνηση.</a:t>
            </a:r>
            <a:endParaRPr sz="2200"/>
          </a:p>
          <a:p>
            <a:pPr marL="457200" lvl="0" indent="-368300" algn="l" rtl="0">
              <a:spcBef>
                <a:spcPts val="0"/>
              </a:spcBef>
              <a:spcAft>
                <a:spcPts val="0"/>
              </a:spcAft>
              <a:buSzPts val="2200"/>
              <a:buChar char="●"/>
            </a:pPr>
            <a:r>
              <a:rPr lang="en-US" sz="2200"/>
              <a:t>Όταν χρησιμοποιείτε ψηφιακά εργαλεία για συνεργασία, καθορίστε σαφείς ρόλους, ώστε να συμμετέχουν όλοι οι μαθητές, όχι μόνο οι πιο έμπειροι στην τεχνολογία.</a:t>
            </a:r>
            <a:endParaRPr sz="2200"/>
          </a:p>
          <a:p>
            <a:pPr marL="457200" lvl="0" indent="-368300" algn="l" rtl="0">
              <a:spcBef>
                <a:spcPts val="0"/>
              </a:spcBef>
              <a:spcAft>
                <a:spcPts val="0"/>
              </a:spcAft>
              <a:buSzPts val="2200"/>
              <a:buChar char="●"/>
            </a:pPr>
            <a:r>
              <a:rPr lang="en-US" sz="2200"/>
              <a:t>Απαντήστε στις ψηφιακές επικοινωνίες των γονέων εντός 48 ωρών κατά τη διάρκεια της σχολικής εβδομάδας, αλλά ορίστε όρια για τα βράδια και τα σαββατοκύριακα.</a:t>
            </a:r>
            <a:endParaRPr sz="2200"/>
          </a:p>
          <a:p>
            <a:pPr marL="0" lvl="0" indent="0" algn="l" rtl="0">
              <a:spcBef>
                <a:spcPts val="100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g3af2af96a03_0_145"/>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4.4 Οδηγίες για τους γονείς</a:t>
            </a:r>
            <a:endParaRPr/>
          </a:p>
        </p:txBody>
      </p:sp>
      <p:sp>
        <p:nvSpPr>
          <p:cNvPr id="637" name="Google Shape;637;g3af2af96a03_0_145"/>
          <p:cNvSpPr txBox="1"/>
          <p:nvPr>
            <p:ph type="body" idx="2"/>
          </p:nvPr>
        </p:nvSpPr>
        <p:spPr>
          <a:xfrm>
            <a:off x="380125" y="1172750"/>
            <a:ext cx="6725700" cy="5282100"/>
          </a:xfrm>
          <a:prstGeom prst="rect">
            <a:avLst/>
          </a:prstGeom>
        </p:spPr>
        <p:txBody>
          <a:bodyPr spcFirstLastPara="1" wrap="square" lIns="91425" tIns="45700" rIns="91425" bIns="45700" anchor="t" anchorCtr="0">
            <a:noAutofit/>
          </a:bodyPr>
          <a:lstStyle/>
          <a:p>
            <a:pPr marL="0" lvl="0" indent="0" algn="l" rtl="0">
              <a:lnSpc>
                <a:spcPct val="100000"/>
              </a:lnSpc>
              <a:spcBef>
                <a:spcPts val="1400"/>
              </a:spcBef>
              <a:spcAft>
                <a:spcPts val="0"/>
              </a:spcAft>
              <a:buNone/>
            </a:pPr>
            <a:r>
              <a:rPr lang="en-US">
                <a:solidFill>
                  <a:srgbClr val="000000"/>
                </a:solidFill>
              </a:rPr>
              <a:t>Οι γονείς πρέπει:</a:t>
            </a:r>
            <a:endParaRPr>
              <a:solidFill>
                <a:srgbClr val="000000"/>
              </a:solidFill>
            </a:endParaRPr>
          </a:p>
          <a:p>
            <a:pPr marL="0" lvl="0" indent="0" algn="l" rtl="0">
              <a:lnSpc>
                <a:spcPct val="100000"/>
              </a:lnSpc>
              <a:spcBef>
                <a:spcPts val="1400"/>
              </a:spcBef>
              <a:spcAft>
                <a:spcPts val="0"/>
              </a:spcAft>
              <a:buNone/>
            </a:pPr>
            <a:r>
              <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καθορίζουν συνεπείς κανόνες σχετικά με τη χρήση συσκευών κατά τη διάρκεια της μελέτης. </a:t>
            </a:r>
            <a:endParaRPr>
              <a:solidFill>
                <a:srgbClr val="000000"/>
              </a:solidFill>
            </a:endParaRPr>
          </a:p>
          <a:p>
            <a:pPr marL="457200" lvl="0" indent="-342900" algn="l" rtl="0">
              <a:lnSpc>
                <a:spcPct val="100000"/>
              </a:lnSpc>
              <a:spcBef>
                <a:spcPts val="1400"/>
              </a:spcBef>
              <a:spcAft>
                <a:spcPts val="0"/>
              </a:spcAft>
              <a:buClr>
                <a:srgbClr val="000000"/>
              </a:buClr>
              <a:buSzPts val="1800"/>
              <a:buChar char="●"/>
            </a:pPr>
            <a:r>
              <a:rPr lang="en-US">
                <a:solidFill>
                  <a:srgbClr val="000000"/>
                </a:solidFill>
              </a:rPr>
              <a:t>να δημιουργούν ζώνες και ώρες χωρίς τεχνολογία στο σπίτι.</a:t>
            </a:r>
            <a:endParaRPr>
              <a:solidFill>
                <a:srgbClr val="000000"/>
              </a:solidFill>
            </a:endParaRPr>
          </a:p>
          <a:p>
            <a:pPr marL="457200" lvl="0" indent="-342900" algn="l" rtl="0">
              <a:lnSpc>
                <a:spcPct val="100000"/>
              </a:lnSpc>
              <a:spcBef>
                <a:spcPts val="1400"/>
              </a:spcBef>
              <a:spcAft>
                <a:spcPts val="0"/>
              </a:spcAft>
              <a:buClr>
                <a:srgbClr val="000000"/>
              </a:buClr>
              <a:buSzPts val="1800"/>
              <a:buChar char="●"/>
            </a:pPr>
            <a:r>
              <a:rPr lang="en-US">
                <a:solidFill>
                  <a:srgbClr val="000000"/>
                </a:solidFill>
              </a:rPr>
              <a:t>να παρακολουθούν τις ψηφιακές δραστηριότητες των παιδιών τους ανάλογα με την ηλικία τους. </a:t>
            </a:r>
            <a:endParaRPr>
              <a:solidFill>
                <a:srgbClr val="000000"/>
              </a:solidFill>
            </a:endParaRPr>
          </a:p>
          <a:p>
            <a:pPr marL="457200" lvl="0" indent="-342900" algn="l" rtl="0">
              <a:lnSpc>
                <a:spcPct val="100000"/>
              </a:lnSpc>
              <a:spcBef>
                <a:spcPts val="1400"/>
              </a:spcBef>
              <a:spcAft>
                <a:spcPts val="0"/>
              </a:spcAft>
              <a:buClr>
                <a:srgbClr val="000000"/>
              </a:buClr>
              <a:buSzPts val="1800"/>
              <a:buChar char="●"/>
            </a:pPr>
            <a:r>
              <a:rPr lang="en-US">
                <a:solidFill>
                  <a:srgbClr val="000000"/>
                </a:solidFill>
              </a:rPr>
              <a:t>να επικοινωνούν με τους δασκάλους για οποιοδήποτε ψηφιακό ζήτημα τους απασχολεί.</a:t>
            </a:r>
            <a:endParaRPr>
              <a:solidFill>
                <a:srgbClr val="000000"/>
              </a:solidFill>
            </a:endParaRPr>
          </a:p>
          <a:p>
            <a:pPr marL="457200" lvl="0" indent="-342900" algn="l" rtl="0">
              <a:lnSpc>
                <a:spcPct val="100000"/>
              </a:lnSpc>
              <a:spcBef>
                <a:spcPts val="1400"/>
              </a:spcBef>
              <a:spcAft>
                <a:spcPts val="0"/>
              </a:spcAft>
              <a:buClr>
                <a:srgbClr val="000000"/>
              </a:buClr>
              <a:buSzPts val="1800"/>
              <a:buChar char="●"/>
            </a:pPr>
            <a:r>
              <a:rPr lang="en-US">
                <a:solidFill>
                  <a:srgbClr val="000000"/>
                </a:solidFill>
              </a:rPr>
              <a:t>να δίνουν το παράδειγμα υγιεινών ψηφιακών συνηθειών, περιορίζοντας τον δικό τους χρόνο μπροστά στην οθόνη κατά τη διάρκεια των οικογενειακών αλληλεπιδράσεων.</a:t>
            </a:r>
            <a:endParaRPr>
              <a:solidFill>
                <a:srgbClr val="000000"/>
              </a:solidFill>
            </a:endParaRPr>
          </a:p>
          <a:p>
            <a:pPr marL="457200" lvl="0" indent="-342900" algn="l" rtl="0">
              <a:lnSpc>
                <a:spcPct val="100000"/>
              </a:lnSpc>
              <a:spcBef>
                <a:spcPts val="1400"/>
              </a:spcBef>
              <a:spcAft>
                <a:spcPts val="1400"/>
              </a:spcAft>
              <a:buClr>
                <a:srgbClr val="000000"/>
              </a:buClr>
              <a:buSzPts val="1800"/>
              <a:buChar char="●"/>
            </a:pPr>
            <a:r>
              <a:rPr lang="en-US">
                <a:solidFill>
                  <a:srgbClr val="000000"/>
                </a:solidFill>
              </a:rPr>
              <a:t>να συζητούν τακτικά για την ασφάλεια στο διαδίκτυο και την ψηφιακή ιθαγένεια, να υποστηρίζουν τις πολιτικές της σχολής σχετικά με την τεχνολογία και να ενημερώνονται για τις ψηφιακές πλατφόρμες που χρησιμοποιούν τα παιδιά τους.</a:t>
            </a:r>
            <a:endParaRPr b="1">
              <a:solidFill>
                <a:srgbClr val="000000"/>
              </a:solidFill>
            </a:endParaRPr>
          </a:p>
        </p:txBody>
      </p:sp>
      <p:pic>
        <p:nvPicPr>
          <p:cNvPr id="638" name="Google Shape;638;g3af2af96a03_0_145"/>
          <p:cNvPicPr preferRelativeResize="0"/>
          <p:nvPr/>
        </p:nvPicPr>
        <p:blipFill>
          <a:blip r:embed="rId3">
            <a:alphaModFix/>
          </a:blip>
          <a:stretch>
            <a:fillRect/>
          </a:stretch>
        </p:blipFill>
        <p:spPr>
          <a:xfrm>
            <a:off x="7905800" y="1726304"/>
            <a:ext cx="3787900" cy="446972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g3af2af96a03_0_161"/>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Παραδείγματα κατευθυντήριων γραμμών (για γονείς)</a:t>
            </a:r>
            <a:endParaRPr/>
          </a:p>
        </p:txBody>
      </p:sp>
      <p:sp>
        <p:nvSpPr>
          <p:cNvPr id="645" name="Google Shape;645;g3af2af96a03_0_161"/>
          <p:cNvSpPr txBox="1"/>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SzPts val="2200"/>
              <a:buChar char="●"/>
            </a:pPr>
            <a:r>
              <a:rPr lang="en-US" sz="2200"/>
              <a:t>Δημιουργήστε καθημερινά έναν χρόνο για την οικογένεια χωρίς συσκευές (γεύμα, παιχνίδι, περίπατος). Βάλτε και το τηλέφωνό σας στην άκρη.</a:t>
            </a:r>
            <a:endParaRPr sz="2200"/>
          </a:p>
          <a:p>
            <a:pPr marL="457200" lvl="0" indent="-368300" algn="l" rtl="0">
              <a:spcBef>
                <a:spcPts val="0"/>
              </a:spcBef>
              <a:spcAft>
                <a:spcPts val="0"/>
              </a:spcAft>
              <a:buSzPts val="2200"/>
              <a:buChar char="●"/>
            </a:pPr>
            <a:r>
              <a:rPr lang="en-US" sz="2200"/>
              <a:t>Πριν επιτρέψετε στο παιδί σας να εγγραφεί σε μια νέα πλατφόρμα ή εφαρμογή, αφιερώστε 15 λεπτά για να την εξερευνήσετε οι ίδιοι. Κατανοήστε τι χρησιμοποιούν.</a:t>
            </a:r>
            <a:endParaRPr sz="2200"/>
          </a:p>
          <a:p>
            <a:pPr marL="457200" lvl="0" indent="-368300" algn="l" rtl="0">
              <a:spcBef>
                <a:spcPts val="0"/>
              </a:spcBef>
              <a:spcAft>
                <a:spcPts val="0"/>
              </a:spcAft>
              <a:buSzPts val="2200"/>
              <a:buChar char="●"/>
            </a:pPr>
            <a:r>
              <a:rPr lang="en-US" sz="2200"/>
              <a:t>Όταν το παιδί σας κάνει μια ερώτηση, μην αναζητήσετε αμέσως την απάντηση στο Google. Δείξτε του πώς να σκέφτεται τα προβλήματα πριν καταφύγει στην τεχνολογία.</a:t>
            </a:r>
            <a:endParaRPr sz="2200"/>
          </a:p>
          <a:p>
            <a:pPr marL="457200" lvl="0" indent="-368300" algn="l" rtl="0">
              <a:spcBef>
                <a:spcPts val="0"/>
              </a:spcBef>
              <a:spcAft>
                <a:spcPts val="0"/>
              </a:spcAft>
              <a:buSzPts val="2200"/>
              <a:buChar char="●"/>
            </a:pPr>
            <a:r>
              <a:rPr lang="en-US" sz="2200"/>
              <a:t>Δημιουργήστε έναν ειδικό χώρο για τα μαθήματα, όπου οι συσκευές χρησιμοποιούνται μόνο για σχολικές εργασίες, και φυλάξτε τους φορτιστές για όλες τις συσκευές της οικογένειας σε άλλο μέρος.</a:t>
            </a:r>
            <a:endParaRPr sz="2200"/>
          </a:p>
          <a:p>
            <a:pPr marL="0" lvl="0" indent="0" algn="l" rtl="0">
              <a:spcBef>
                <a:spcPts val="1000"/>
              </a:spcBef>
              <a:spcAft>
                <a:spcPts val="0"/>
              </a:spcAft>
              <a:buNone/>
            </a:pPr>
            <a:r>
              <a:t/>
            </a:r>
            <a:endParaRPr sz="22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g3af2af96a03_0_167"/>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4.4 Οδηγίες για τους φοιτητές</a:t>
            </a:r>
            <a:endParaRPr/>
          </a:p>
        </p:txBody>
      </p:sp>
      <p:sp>
        <p:nvSpPr>
          <p:cNvPr id="652" name="Google Shape;652;g3af2af96a03_0_167"/>
          <p:cNvSpPr txBox="1"/>
          <p:nvPr>
            <p:ph type="body" idx="2"/>
          </p:nvPr>
        </p:nvSpPr>
        <p:spPr>
          <a:xfrm>
            <a:off x="5316600" y="937075"/>
            <a:ext cx="6725700" cy="5814900"/>
          </a:xfrm>
          <a:prstGeom prst="rect">
            <a:avLst/>
          </a:prstGeom>
        </p:spPr>
        <p:txBody>
          <a:bodyPr spcFirstLastPara="1" wrap="square" lIns="91425" tIns="45700" rIns="91425" bIns="45700" anchor="t" anchorCtr="0">
            <a:noAutofit/>
          </a:bodyPr>
          <a:lstStyle/>
          <a:p>
            <a:pPr marL="0" lvl="0" indent="0" algn="l" rtl="0">
              <a:lnSpc>
                <a:spcPct val="100000"/>
              </a:lnSpc>
              <a:spcBef>
                <a:spcPts val="1400"/>
              </a:spcBef>
              <a:spcAft>
                <a:spcPts val="0"/>
              </a:spcAft>
              <a:buNone/>
            </a:pPr>
            <a:r>
              <a:rPr lang="en-US">
                <a:solidFill>
                  <a:srgbClr val="000000"/>
                </a:solidFill>
              </a:rPr>
              <a:t>Φοιτητές:</a:t>
            </a:r>
            <a:endParaRPr>
              <a:solidFill>
                <a:srgbClr val="000000"/>
              </a:solidFill>
            </a:endParaRPr>
          </a:p>
          <a:p>
            <a:pPr marL="457200" lvl="0" indent="-342900" algn="l" rtl="0">
              <a:lnSpc>
                <a:spcPct val="100000"/>
              </a:lnSpc>
              <a:spcBef>
                <a:spcPts val="1400"/>
              </a:spcBef>
              <a:spcAft>
                <a:spcPts val="0"/>
              </a:spcAft>
              <a:buClr>
                <a:srgbClr val="000000"/>
              </a:buClr>
              <a:buSzPts val="1800"/>
              <a:buChar char="●"/>
            </a:pPr>
            <a:r>
              <a:rPr lang="en-US">
                <a:solidFill>
                  <a:srgbClr val="000000"/>
                </a:solidFill>
              </a:rPr>
              <a:t>πρέπει να προσπαθούν να ισορροπούν τη χρήση της τεχνολογίας με άλλες δραστηριότητες.</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πρέπει να αναγνωρίζουν ποιες ψηφιακές δραστηριότητες έχουν μεγαλύτερη αξία από άλλες.</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πρέπει να χρησιμοποιούν την τεχνολογία για να βελτιώσουν το σχολείο και την τοπική τους κοινότητα και να βοηθήσουν στην επίλυση προβλημάτων. </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πρέπει να ακολουθούν τις πολιτικές αποδεκτής χρήσης του σχολείου. </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πρέπει να συμπεριφέρονται με σεβασμό στους άλλους στο ψηφιακό περιβάλλον. </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πρέπει να προστατεύουν τα προσωπικά τους στοιχεία και τα προσωπικά στοιχεία των άλλων.</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πρέπει να ζητούν βοήθεια από αξιόπιστους ενήλικες όταν αντιμετωπίζουν προβλήματα στο διαδίκτυο.</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πρέπει να χρησιμοποιούν την τεχνολογία για εκπαιδευτικούς σκοπούς, όπως τους έχει υποδειχθεί.</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πρέπει να αναφέρουν τις ψηφιακές πηγές κατάλληλα στις εργασίες τους.</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πρέπει να αποφεύγουν την λογοκλοπή και την μη εξουσιοδοτημένη κοινή χρήση περιεχομένου.</a:t>
            </a:r>
            <a:endParaRPr>
              <a:solidFill>
                <a:srgbClr val="000000"/>
              </a:solidFill>
            </a:endParaRPr>
          </a:p>
          <a:p>
            <a:pPr marL="457200" lvl="0" indent="-342900" algn="l" rtl="0">
              <a:lnSpc>
                <a:spcPct val="100000"/>
              </a:lnSpc>
              <a:spcBef>
                <a:spcPts val="0"/>
              </a:spcBef>
              <a:spcAft>
                <a:spcPts val="1400"/>
              </a:spcAft>
              <a:buClr>
                <a:srgbClr val="000000"/>
              </a:buClr>
              <a:buSzPts val="1800"/>
              <a:buChar char="●"/>
            </a:pPr>
            <a:r>
              <a:rPr lang="en-US">
                <a:solidFill>
                  <a:srgbClr val="000000"/>
                </a:solidFill>
              </a:rPr>
              <a:t>πρέπει να διατηρούν την προσοχή τους κατά τη διάρκεια των ψηφιακών μαθησιακών δραστηριοτήτων.</a:t>
            </a:r>
            <a:endParaRPr>
              <a:solidFill>
                <a:srgbClr val="000000"/>
              </a:solidFill>
            </a:endParaRPr>
          </a:p>
        </p:txBody>
      </p:sp>
      <p:pic>
        <p:nvPicPr>
          <p:cNvPr id="653" name="Google Shape;653;g3af2af96a03_0_167"/>
          <p:cNvPicPr preferRelativeResize="0"/>
          <p:nvPr/>
        </p:nvPicPr>
        <p:blipFill>
          <a:blip r:embed="rId3">
            <a:alphaModFix/>
          </a:blip>
          <a:stretch>
            <a:fillRect/>
          </a:stretch>
        </p:blipFill>
        <p:spPr>
          <a:xfrm>
            <a:off x="194875" y="1332017"/>
            <a:ext cx="4991100" cy="45910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g3af2af96a03_0_174"/>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Παραδείγματα κατευθυντήριων γραμμών (για μαθητές)</a:t>
            </a:r>
            <a:endParaRPr/>
          </a:p>
        </p:txBody>
      </p:sp>
      <p:sp>
        <p:nvSpPr>
          <p:cNvPr id="660" name="Google Shape;660;g3af2af96a03_0_174"/>
          <p:cNvSpPr txBox="1"/>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SzPts val="2200"/>
              <a:buChar char="●"/>
            </a:pPr>
            <a:r>
              <a:rPr lang="en-US" sz="2200"/>
              <a:t>Πριν δημοσιεύσετε οτιδήποτε στο διαδίκτυο, σταματήστε και ρωτήστε τον εαυτό σας: Θα το έλεγα αυτό σε κάποιον κατά πρόσωπο; </a:t>
            </a:r>
            <a:endParaRPr sz="2200"/>
          </a:p>
          <a:p>
            <a:pPr marL="457200" lvl="0" indent="-368300" algn="l" rtl="0">
              <a:spcBef>
                <a:spcPts val="0"/>
              </a:spcBef>
              <a:spcAft>
                <a:spcPts val="0"/>
              </a:spcAft>
              <a:buSzPts val="2200"/>
              <a:buChar char="●"/>
            </a:pPr>
            <a:r>
              <a:rPr lang="en-US" sz="2200"/>
              <a:t>Για κάθε 30 λεπτά που περνάς μπροστά στην οθόνη για να κάνεις τα μαθήματά σου, κάνε ένα διάλειμμα 5 λεπτών για να κουνήσεις το σώμα σου. Ο εγκέφαλός σου χρειάζεται ξεκούραση.</a:t>
            </a:r>
            <a:endParaRPr sz="2200"/>
          </a:p>
          <a:p>
            <a:pPr marL="457200" lvl="0" indent="-368300" algn="l" rtl="0">
              <a:spcBef>
                <a:spcPts val="0"/>
              </a:spcBef>
              <a:spcAft>
                <a:spcPts val="0"/>
              </a:spcAft>
              <a:buSzPts val="2200"/>
              <a:buChar char="●"/>
            </a:pPr>
            <a:r>
              <a:rPr lang="en-US" sz="2200"/>
              <a:t>Όταν βλέπεις κάποιον να αντιμετωπίζεται άσχημα στο διαδίκτυο, μην το αγνοείς. Πες κάτι υποστηρικτικό ή ανέφερε το σε έναν ενήλικα.</a:t>
            </a:r>
            <a:endParaRPr sz="2200"/>
          </a:p>
          <a:p>
            <a:pPr marL="457200" lvl="0" indent="-368300" algn="l" rtl="0">
              <a:spcBef>
                <a:spcPts val="0"/>
              </a:spcBef>
              <a:spcAft>
                <a:spcPts val="0"/>
              </a:spcAft>
              <a:buSzPts val="2200"/>
              <a:buChar char="●"/>
            </a:pPr>
            <a:r>
              <a:rPr lang="en-US" sz="2200"/>
              <a:t>Αν χρησιμοποιείς πληροφορίες από το διαδίκτυο για τις σχολικές σου εργασίες, έλεγξε τουλάχιστον δύο άλλες πηγές για να βεβαιωθείς ότι είναι ακριβείς.</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3aec51c1436_0_19"/>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Μια προληπτική προσέγγιση για την ψηφιακή ευημερία στα σχολεία </a:t>
            </a:r>
            <a:endParaRPr/>
          </a:p>
        </p:txBody>
      </p:sp>
      <p:sp>
        <p:nvSpPr>
          <p:cNvPr id="107" name="Google Shape;107;g3aec51c1436_0_19"/>
          <p:cNvSpPr txBox="1"/>
          <p:nvPr>
            <p:ph type="body" idx="2"/>
          </p:nvPr>
        </p:nvSpPr>
        <p:spPr>
          <a:xfrm>
            <a:off x="97975" y="896900"/>
            <a:ext cx="11859300" cy="1851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Αυτή η προσέγγιση υπερβαίνει τις μεμονωμένες συγκεντρώσεις ή τις αντιδραστικές τιμωρίες για ψηφιακή κακή συμπεριφορά. Προτείνει την ενσωμάτωση της ψηφιακής ιθαγένειας απευθείας στην καθημερινή ζωή του σχολείου και στο υπάρχον πρόγραμμα σπουδών. Δεν πρόκειται για ένα «πρόσθετο», αλλά για ένα «ενσωματωμένο» σύνολο δεξιοτήτων, παρόμοιο με την κατανόηση κειμένου ή την κριτική σκέψη. </a:t>
            </a:r>
            <a:endParaRPr/>
          </a:p>
          <a:p>
            <a:pPr marL="0" lvl="0" indent="0" algn="l" rtl="0">
              <a:spcBef>
                <a:spcPts val="1000"/>
              </a:spcBef>
              <a:spcAft>
                <a:spcPts val="0"/>
              </a:spcAft>
              <a:buNone/>
            </a:pPr>
            <a:r>
              <a:t/>
            </a:r>
            <a:endParaRPr/>
          </a:p>
          <a:p>
            <a:pPr marL="0" lvl="0" indent="0" algn="l" rtl="0">
              <a:spcBef>
                <a:spcPts val="1000"/>
              </a:spcBef>
              <a:spcAft>
                <a:spcPts val="0"/>
              </a:spcAft>
              <a:buNone/>
            </a:pPr>
            <a:r>
              <a:rPr lang="en-US"/>
              <a:t>Η βασική ιδέα είναι να </a:t>
            </a:r>
            <a:r>
              <a:rPr lang="en-US" b="1"/>
              <a:t>εξοπλίσουμε προληπτικά τους μαθητές με τις γνώσεις και τις συνήθειες που χρειάζονται για να πλοηγηθούν στον ψηφιακό κόσμο με ασφάλεια, ηθική και υπευθυνότητα</a:t>
            </a:r>
            <a:r>
              <a:rPr lang="en-US"/>
              <a:t>, αντί να τους λέμε απλώς τι δεν πρέπει να κάνουν.</a:t>
            </a:r>
            <a:endParaRPr/>
          </a:p>
        </p:txBody>
      </p:sp>
      <p:sp>
        <p:nvSpPr>
          <p:cNvPr id="108" name="Google Shape;108;g3aec51c1436_0_19"/>
          <p:cNvSpPr txBox="1"/>
          <p:nvPr>
            <p:ph type="body" idx="2"/>
          </p:nvPr>
        </p:nvSpPr>
        <p:spPr>
          <a:xfrm>
            <a:off x="97976" y="3526475"/>
            <a:ext cx="7620600" cy="3018900"/>
          </a:xfrm>
          <a:prstGeom prst="rect">
            <a:avLst/>
          </a:prstGeom>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rgbClr val="000000"/>
              </a:buClr>
              <a:buSzPts val="1800"/>
              <a:buChar char="●"/>
            </a:pPr>
            <a:r>
              <a:rPr lang="en-US">
                <a:solidFill>
                  <a:srgbClr val="000000"/>
                </a:solidFill>
              </a:rPr>
              <a:t>Προλαμβάνει τα προβλήματα, δίνοντας στους μαθητές τα εργαλεία για να αντιμετωπίσουν τις προκλήσεις πριν αυτές προκύψουν (π.χ. διαδικτυακός εκφοβισμός, παραπληροφόρηση, ψηφιακά αποτυπώματα).</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Μετατοπίζει την εστίαση από την περιοριστική παρακολούθηση στην ενδυνάμωση των μαθητών. Οι μαθητές μαθαίνουν να αυτορυθμίζονται και να κάνουν έξυπνες επιλογές ανεξάρτητα.</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Όταν όλοι οι εκπαιδευτικοί είναι στο ίδιο μήκος κύματος, δημιουργείται μια κουλτούρα σεβασμού και ευθύνης στο διαδίκτυο σε ολόκληρο το σχολείο, που αντικατοπτρίζει τις αξίες που διδάσκονται εκτός διαδικτύου.</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Συνδέει τη μάθηση στην τάξη με τις πραγματικές εμπειρίες των μαθητών στα κοινωνικά μέσα, στα παιχνίδια και στις ψηφιακές ειδήσεις.</a:t>
            </a:r>
            <a:endParaRPr/>
          </a:p>
        </p:txBody>
      </p:sp>
      <p:sp>
        <p:nvSpPr>
          <p:cNvPr id="109" name="Google Shape;109;g3aec51c1436_0_19"/>
          <p:cNvSpPr txBox="1"/>
          <p:nvPr/>
        </p:nvSpPr>
        <p:spPr>
          <a:xfrm>
            <a:off x="97976" y="2900025"/>
            <a:ext cx="7620600" cy="550800"/>
          </a:xfrm>
          <a:prstGeom prst="rect">
            <a:avLst/>
          </a:prstGeom>
          <a:solidFill>
            <a:schemeClr val="accent2"/>
          </a:solid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None/>
            </a:pPr>
            <a:r>
              <a:rPr lang="en-US" sz="2600" b="1">
                <a:solidFill>
                  <a:srgbClr val="FEF6FC"/>
                </a:solidFill>
              </a:rPr>
              <a:t>Πώς λειτουργεί και γιατί βοηθά;</a:t>
            </a:r>
            <a:endParaRPr sz="2600" b="1">
              <a:solidFill>
                <a:srgbClr val="FEF6FC"/>
              </a:solidFill>
            </a:endParaRPr>
          </a:p>
        </p:txBody>
      </p:sp>
      <p:grpSp>
        <p:nvGrpSpPr>
          <p:cNvPr id="110" name="Google Shape;110;g3aec51c1436_0_19"/>
          <p:cNvGrpSpPr/>
          <p:nvPr/>
        </p:nvGrpSpPr>
        <p:grpSpPr>
          <a:xfrm>
            <a:off x="7948474" y="3331194"/>
            <a:ext cx="3409445" cy="3409454"/>
            <a:chOff x="7685636" y="3448501"/>
            <a:chExt cx="2841441" cy="2841449"/>
          </a:xfrm>
        </p:grpSpPr>
        <p:pic>
          <p:nvPicPr>
            <p:cNvPr id="111" name="Google Shape;111;g3aec51c1436_0_19"/>
            <p:cNvPicPr preferRelativeResize="0"/>
            <p:nvPr/>
          </p:nvPicPr>
          <p:blipFill>
            <a:blip r:embed="rId3">
              <a:alphaModFix/>
            </a:blip>
            <a:stretch>
              <a:fillRect/>
            </a:stretch>
          </p:blipFill>
          <p:spPr>
            <a:xfrm>
              <a:off x="7724625" y="3526475"/>
              <a:ext cx="1266550" cy="1266550"/>
            </a:xfrm>
            <a:prstGeom prst="rect">
              <a:avLst/>
            </a:prstGeom>
            <a:noFill/>
            <a:ln>
              <a:noFill/>
            </a:ln>
          </p:spPr>
        </p:pic>
        <p:pic>
          <p:nvPicPr>
            <p:cNvPr id="112" name="Google Shape;112;g3aec51c1436_0_19"/>
            <p:cNvPicPr preferRelativeResize="0"/>
            <p:nvPr/>
          </p:nvPicPr>
          <p:blipFill>
            <a:blip r:embed="rId4">
              <a:alphaModFix/>
            </a:blip>
            <a:stretch>
              <a:fillRect/>
            </a:stretch>
          </p:blipFill>
          <p:spPr>
            <a:xfrm>
              <a:off x="9106775" y="3448501"/>
              <a:ext cx="1344525" cy="1344525"/>
            </a:xfrm>
            <a:prstGeom prst="rect">
              <a:avLst/>
            </a:prstGeom>
            <a:noFill/>
            <a:ln>
              <a:noFill/>
            </a:ln>
          </p:spPr>
        </p:pic>
        <p:pic>
          <p:nvPicPr>
            <p:cNvPr id="113" name="Google Shape;113;g3aec51c1436_0_19"/>
            <p:cNvPicPr preferRelativeResize="0"/>
            <p:nvPr/>
          </p:nvPicPr>
          <p:blipFill>
            <a:blip r:embed="rId5">
              <a:alphaModFix/>
            </a:blip>
            <a:stretch>
              <a:fillRect/>
            </a:stretch>
          </p:blipFill>
          <p:spPr>
            <a:xfrm>
              <a:off x="7685636" y="4924400"/>
              <a:ext cx="1344525" cy="1344525"/>
            </a:xfrm>
            <a:prstGeom prst="rect">
              <a:avLst/>
            </a:prstGeom>
            <a:noFill/>
            <a:ln>
              <a:noFill/>
            </a:ln>
          </p:spPr>
        </p:pic>
        <p:pic>
          <p:nvPicPr>
            <p:cNvPr id="114" name="Google Shape;114;g3aec51c1436_0_19"/>
            <p:cNvPicPr preferRelativeResize="0"/>
            <p:nvPr/>
          </p:nvPicPr>
          <p:blipFill>
            <a:blip r:embed="rId6">
              <a:alphaModFix/>
            </a:blip>
            <a:stretch>
              <a:fillRect/>
            </a:stretch>
          </p:blipFill>
          <p:spPr>
            <a:xfrm>
              <a:off x="9182552" y="4945425"/>
              <a:ext cx="1344525" cy="1344525"/>
            </a:xfrm>
            <a:prstGeom prst="rect">
              <a:avLst/>
            </a:prstGeom>
            <a:noFill/>
            <a:ln>
              <a:noFill/>
            </a:ln>
          </p:spPr>
        </p:pic>
      </p:gr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g3af2af96a03_0_181"/>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4.6 Δημιουργία μιας ενοποιημένης ψηφιακής συμφωνίας</a:t>
            </a:r>
            <a:endParaRPr/>
          </a:p>
        </p:txBody>
      </p:sp>
      <p:sp>
        <p:nvSpPr>
          <p:cNvPr id="667" name="Google Shape;667;g3af2af96a03_0_181"/>
          <p:cNvSpPr txBox="1"/>
          <p:nvPr>
            <p:ph type="body" idx="1"/>
          </p:nvPr>
        </p:nvSpPr>
        <p:spPr>
          <a:xfrm>
            <a:off x="176820" y="1893095"/>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Όταν όλοι οι ενδιαφερόμενοι υπογράφουν την ίδια συμφωνία, δημιουργείται </a:t>
            </a:r>
            <a:r>
              <a:rPr lang="en-US" b="1">
                <a:solidFill>
                  <a:srgbClr val="DE0A9D"/>
                </a:solidFill>
              </a:rPr>
              <a:t>κοινή ευθύνη</a:t>
            </a:r>
            <a:r>
              <a:rPr lang="en-US"/>
              <a:t>. </a:t>
            </a:r>
            <a:endParaRPr/>
          </a:p>
        </p:txBody>
      </p:sp>
      <p:sp>
        <p:nvSpPr>
          <p:cNvPr id="668" name="Google Shape;668;g3af2af96a03_0_181"/>
          <p:cNvSpPr txBox="1"/>
          <p:nvPr>
            <p:ph type="body" idx="2"/>
          </p:nvPr>
        </p:nvSpPr>
        <p:spPr>
          <a:xfrm>
            <a:off x="123750" y="1069878"/>
            <a:ext cx="11944500" cy="550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a:t>Μια ενοποιημένη ψηφιακή συμφωνία είναι ένα έγγραφο στο οποίο οι εκπαιδευτικοί, οι γονείς και οι μαθητές δεσμεύονται να υιοθετήσουν συγκεκριμένες συμπεριφορές που υποστηρίζουν την ψηφιακή ευημερία.</a:t>
            </a:r>
            <a:endParaRPr sz="2000"/>
          </a:p>
        </p:txBody>
      </p:sp>
      <p:sp>
        <p:nvSpPr>
          <p:cNvPr id="669" name="Google Shape;669;g3af2af96a03_0_181"/>
          <p:cNvSpPr txBox="1"/>
          <p:nvPr/>
        </p:nvSpPr>
        <p:spPr>
          <a:xfrm>
            <a:off x="176825" y="2462925"/>
            <a:ext cx="11865600" cy="1934400"/>
          </a:xfrm>
          <a:prstGeom prst="rect">
            <a:avLst/>
          </a:prstGeom>
          <a:noFill/>
          <a:ln>
            <a:noFill/>
          </a:ln>
        </p:spPr>
        <p:txBody>
          <a:bodyPr spcFirstLastPara="1" wrap="square" lIns="91425" tIns="91425" rIns="91425" bIns="91425" anchor="t" anchorCtr="0">
            <a:spAutoFit/>
          </a:bodyPr>
          <a:lstStyle/>
          <a:p>
            <a:pPr marL="0" lvl="0" indent="0" algn="l" rtl="0">
              <a:spcBef>
                <a:spcPts val="1400"/>
              </a:spcBef>
              <a:spcAft>
                <a:spcPts val="0"/>
              </a:spcAft>
              <a:buNone/>
            </a:pPr>
            <a:r>
              <a:rPr lang="en-US" sz="2200"/>
              <a:t>Η συμφωνία πρέπει:</a:t>
            </a:r>
            <a:endParaRPr sz="2200"/>
          </a:p>
          <a:p>
            <a:pPr marL="457200" lvl="0" indent="-355600" algn="l" rtl="0">
              <a:spcBef>
                <a:spcPts val="1400"/>
              </a:spcBef>
              <a:spcAft>
                <a:spcPts val="0"/>
              </a:spcAft>
              <a:buSzPts val="2000"/>
              <a:buChar char="●"/>
            </a:pPr>
            <a:r>
              <a:rPr lang="en-US" sz="2000"/>
              <a:t>να συντάσσεται από κοινού με τη συμβολή όλων των ομάδων, </a:t>
            </a:r>
            <a:endParaRPr sz="2000"/>
          </a:p>
          <a:p>
            <a:pPr marL="457200" lvl="0" indent="-355600" algn="l" rtl="0">
              <a:spcBef>
                <a:spcPts val="0"/>
              </a:spcBef>
              <a:spcAft>
                <a:spcPts val="0"/>
              </a:spcAft>
              <a:buSzPts val="2000"/>
              <a:buChar char="●"/>
            </a:pPr>
            <a:r>
              <a:rPr lang="en-US" sz="2000"/>
              <a:t>να είναι γραμμένη σε σαφή γλώσσα που όλοι κατανοούν, </a:t>
            </a:r>
            <a:endParaRPr sz="2000"/>
          </a:p>
          <a:p>
            <a:pPr marL="457200" lvl="0" indent="-355600" algn="l" rtl="0">
              <a:spcBef>
                <a:spcPts val="0"/>
              </a:spcBef>
              <a:spcAft>
                <a:spcPts val="0"/>
              </a:spcAft>
              <a:buSzPts val="2000"/>
              <a:buChar char="●"/>
            </a:pPr>
            <a:r>
              <a:rPr lang="en-US" sz="2000"/>
              <a:t>να εστιάζει σε θετικές συμπεριφορές και όχι μόνο σε περιορισμούς, </a:t>
            </a:r>
            <a:endParaRPr sz="2000"/>
          </a:p>
          <a:p>
            <a:pPr marL="457200" lvl="0" indent="-355600" algn="l" rtl="0">
              <a:spcBef>
                <a:spcPts val="0"/>
              </a:spcBef>
              <a:spcAft>
                <a:spcPts val="1400"/>
              </a:spcAft>
              <a:buSzPts val="2000"/>
              <a:buChar char="●"/>
            </a:pPr>
            <a:r>
              <a:rPr lang="en-US" sz="2000"/>
              <a:t>και να αναθεωρείται ετησίως για να αντιμετωπίζει τις νέες προκλήσεις.</a:t>
            </a:r>
            <a:endParaRPr sz="20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g3af2af96a03_0_191"/>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Βασικά στοιχεία της συμφωνίας [1]</a:t>
            </a:r>
            <a:endParaRPr/>
          </a:p>
        </p:txBody>
      </p:sp>
      <p:sp>
        <p:nvSpPr>
          <p:cNvPr id="676" name="Google Shape;676;g3af2af96a03_0_191"/>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Η ενοποιημένη ψηφιακή συμφωνία σας πρέπει να περιλαμβάνει:</a:t>
            </a:r>
            <a:endParaRPr/>
          </a:p>
        </p:txBody>
      </p:sp>
      <p:sp>
        <p:nvSpPr>
          <p:cNvPr id="677" name="Google Shape;677;g3af2af96a03_0_191"/>
          <p:cNvSpPr txBox="1"/>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b="1">
                <a:solidFill>
                  <a:srgbClr val="000000"/>
                </a:solidFill>
              </a:rPr>
              <a:t>1. Σαφείς ορισμούς της κατάλληλης και ακατάλληλης χρήσης της τεχνολογίας</a:t>
            </a:r>
            <a:endParaRPr b="1">
              <a:solidFill>
                <a:srgbClr val="000000"/>
              </a:solidFill>
            </a:endParaRPr>
          </a:p>
          <a:p>
            <a:pPr marL="457200" lvl="0" indent="-342900" algn="l" rtl="0">
              <a:lnSpc>
                <a:spcPct val="100000"/>
              </a:lnSpc>
              <a:spcBef>
                <a:spcPts val="1200"/>
              </a:spcBef>
              <a:spcAft>
                <a:spcPts val="0"/>
              </a:spcAft>
              <a:buClr>
                <a:srgbClr val="000000"/>
              </a:buClr>
              <a:buSzPts val="1800"/>
              <a:buChar char="●"/>
            </a:pPr>
            <a:r>
              <a:rPr lang="en-US">
                <a:solidFill>
                  <a:srgbClr val="000000"/>
                </a:solidFill>
              </a:rPr>
              <a:t>Ορίστε τι </a:t>
            </a:r>
            <a:r>
              <a:rPr lang="en-US">
                <a:solidFill>
                  <a:srgbClr val="000000"/>
                </a:solidFill>
              </a:rPr>
              <a:t>σημαίνει </a:t>
            </a:r>
            <a:r>
              <a:rPr lang="en-US" i="1">
                <a:solidFill>
                  <a:srgbClr val="000000"/>
                </a:solidFill>
              </a:rPr>
              <a:t>«σεβαστή ψηφιακή επικοινωνία</a:t>
            </a:r>
            <a:r>
              <a:rPr lang="en-US">
                <a:solidFill>
                  <a:srgbClr val="000000"/>
                </a:solidFill>
              </a:rPr>
              <a:t>» με παραδείγματα. </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Προσδιορίστε ποιες πλατφόρμες είναι εγκεκριμένες για σχολικούς σκοπούς και ποιες όχι. </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Περιγράψτε τη διαφορά μεταξύ συνεργασίας και λογοκλοπής στην ψηφιακή εργασία.</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Αποφύγετε την ασαφή γλώσσα. Αντί για «</a:t>
            </a:r>
            <a:r>
              <a:rPr lang="en-US" i="1">
                <a:solidFill>
                  <a:srgbClr val="000000"/>
                </a:solidFill>
              </a:rPr>
              <a:t>χρησιμοποιήστε την τεχνολογία κατάλληλα</a:t>
            </a:r>
            <a:r>
              <a:rPr lang="en-US">
                <a:solidFill>
                  <a:srgbClr val="000000"/>
                </a:solidFill>
              </a:rPr>
              <a:t>»</a:t>
            </a:r>
            <a:r>
              <a:rPr lang="en-US" i="1">
                <a:solidFill>
                  <a:srgbClr val="000000"/>
                </a:solidFill>
              </a:rPr>
              <a:t>,</a:t>
            </a:r>
            <a:r>
              <a:rPr lang="en-US">
                <a:solidFill>
                  <a:srgbClr val="000000"/>
                </a:solidFill>
              </a:rPr>
              <a:t> πείτε </a:t>
            </a:r>
            <a:r>
              <a:rPr lang="en-US" i="1">
                <a:solidFill>
                  <a:srgbClr val="000000"/>
                </a:solidFill>
              </a:rPr>
              <a:t>«η τεχνολογία πρέπει να χρησιμοποιείται για τις εργασίες που ανατίθενται κατά τη διάρκεια του μαθήματος. Τα παιχνίδια, τα μέσα κοινωνικής δικτύωσης και η προσωπική ψυχαγωγία προορίζονται για εκτός σχολικού ωραρίου».</a:t>
            </a:r>
            <a:endParaRPr>
              <a:solidFill>
                <a:srgbClr val="000000"/>
              </a:solidFill>
            </a:endParaRPr>
          </a:p>
          <a:p>
            <a:pPr marL="0" lvl="0" indent="0" algn="l" rtl="0">
              <a:lnSpc>
                <a:spcPct val="100000"/>
              </a:lnSpc>
              <a:spcBef>
                <a:spcPts val="1200"/>
              </a:spcBef>
              <a:spcAft>
                <a:spcPts val="0"/>
              </a:spcAft>
              <a:buNone/>
            </a:pPr>
            <a:r>
              <a:rPr lang="en-US" b="1">
                <a:solidFill>
                  <a:srgbClr val="000000"/>
                </a:solidFill>
              </a:rPr>
              <a:t>2. Συγκεκριμένα χρονικά όρια και οδηγίες χρήσης για διαφορετικές δραστηριότητες</a:t>
            </a:r>
            <a:endParaRPr b="1">
              <a:solidFill>
                <a:srgbClr val="000000"/>
              </a:solidFill>
            </a:endParaRPr>
          </a:p>
          <a:p>
            <a:pPr marL="457200" lvl="0" indent="-342900" algn="l" rtl="0">
              <a:lnSpc>
                <a:spcPct val="100000"/>
              </a:lnSpc>
              <a:spcBef>
                <a:spcPts val="1200"/>
              </a:spcBef>
              <a:spcAft>
                <a:spcPts val="0"/>
              </a:spcAft>
              <a:buClr>
                <a:srgbClr val="000000"/>
              </a:buClr>
              <a:buSzPts val="1800"/>
              <a:buChar char="●"/>
            </a:pPr>
            <a:r>
              <a:rPr lang="en-US">
                <a:solidFill>
                  <a:srgbClr val="000000"/>
                </a:solidFill>
              </a:rPr>
              <a:t>Καθορίστε πότε πρέπει να αποθηκεύονται εντελώς οι συσκευές (κατά τη διάρκεια συνελεύσεων, διαλειμμάτων για φαγητό, προσωπικών συνομιλιών). </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Καθορίστε τον συνιστώμενο μέγιστο χρόνο χρήσης της οθόνης για τα μαθήματα. Καθορίστε τις προσδοκίες για τους χρόνους απόκρισης στις ψηφιακές επικοινωνίες.</a:t>
            </a:r>
            <a:endParaRPr>
              <a:solidFill>
                <a:srgbClr val="000000"/>
              </a:solidFill>
            </a:endParaRPr>
          </a:p>
          <a:p>
            <a:pPr marL="457200" lvl="0" indent="-342900" algn="l" rtl="0">
              <a:lnSpc>
                <a:spcPct val="100000"/>
              </a:lnSpc>
              <a:spcBef>
                <a:spcPts val="0"/>
              </a:spcBef>
              <a:spcAft>
                <a:spcPts val="1200"/>
              </a:spcAft>
              <a:buClr>
                <a:srgbClr val="000000"/>
              </a:buClr>
              <a:buSzPts val="1800"/>
              <a:buChar char="●"/>
            </a:pPr>
            <a:r>
              <a:rPr lang="en-US">
                <a:solidFill>
                  <a:srgbClr val="000000"/>
                </a:solidFill>
              </a:rPr>
              <a:t>Να είστε ρεαλιστικοί. Οι οδηγίες που κανείς δεν μπορεί να ακολουθήσει αγνοούνται. Αν πείτε </a:t>
            </a:r>
            <a:r>
              <a:rPr lang="en-US" i="1">
                <a:solidFill>
                  <a:srgbClr val="000000"/>
                </a:solidFill>
              </a:rPr>
              <a:t>«όχι περισσότερο από 30 λεπτά χρόνου χρήσης της οθόνης για τα μαθήματα», </a:t>
            </a:r>
            <a:r>
              <a:rPr lang="en-US">
                <a:solidFill>
                  <a:srgbClr val="000000"/>
                </a:solidFill>
              </a:rPr>
              <a:t>αλλά αναθέτετε τακτικά 90 λεπτά ψηφιακής εργασίας, χάνετε την αξιοπιστία σας.</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g3af2af96a03_0_198"/>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Βασικά στοιχεία της συμφωνίας [2]</a:t>
            </a:r>
            <a:endParaRPr/>
          </a:p>
        </p:txBody>
      </p:sp>
      <p:sp>
        <p:nvSpPr>
          <p:cNvPr id="684" name="Google Shape;684;g3af2af96a03_0_198"/>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Η ενοποιημένη ψηφιακή συμφωνία σας πρέπει να περιλαμβάνει:</a:t>
            </a:r>
            <a:endParaRPr/>
          </a:p>
        </p:txBody>
      </p:sp>
      <p:sp>
        <p:nvSpPr>
          <p:cNvPr id="685" name="Google Shape;685;g3af2af96a03_0_198"/>
          <p:cNvSpPr txBox="1"/>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b="1">
                <a:solidFill>
                  <a:srgbClr val="000000"/>
                </a:solidFill>
              </a:rPr>
              <a:t>3. Διαδικασίες αναφοράς παραβιάσεων της ψηφιακής ιθαγένειας</a:t>
            </a:r>
            <a:endParaRPr b="1">
              <a:solidFill>
                <a:srgbClr val="000000"/>
              </a:solidFill>
            </a:endParaRPr>
          </a:p>
          <a:p>
            <a:pPr marL="457200" lvl="0" indent="-342900" algn="l" rtl="0">
              <a:lnSpc>
                <a:spcPct val="100000"/>
              </a:lnSpc>
              <a:spcBef>
                <a:spcPts val="1200"/>
              </a:spcBef>
              <a:spcAft>
                <a:spcPts val="0"/>
              </a:spcAft>
              <a:buClr>
                <a:srgbClr val="000000"/>
              </a:buClr>
              <a:buSzPts val="1800"/>
              <a:buChar char="●"/>
            </a:pPr>
            <a:r>
              <a:rPr lang="en-US">
                <a:solidFill>
                  <a:srgbClr val="000000"/>
                </a:solidFill>
              </a:rPr>
              <a:t>Δημιουργήστε σαφή βήματα για το τι πρέπει να κάνουν οι μαθητές όταν γίνονται μάρτυρες ή βιώνουν διαδικτυακό εκφοβισμό, ακατάλληλο περιεχόμενο ή άλλα ψηφιακά προβλήματα. </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Προσδιορίστε συγκεκριμένους ενήλικες στους οποίους μπορούν να απευθυνθούν οι μαθητές. </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Εξηγήστε τι θα συμβεί μετά την υποβολή μιας αναφοράς. Οι διαδικασίες αναφοράς λειτουργούν όταν οι μαθητές πιστεύουν ότι η αναφορά βοηθά και δεν δημιουργεί περισσότερα προβλήματα. </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Τονίστε ότι η αναφορά δεν είναι «καρφί» - είναι ανάληψη ευθύνης για την ασφάλεια της κοινότητας.</a:t>
            </a:r>
            <a:endParaRPr>
              <a:solidFill>
                <a:srgbClr val="000000"/>
              </a:solidFill>
            </a:endParaRPr>
          </a:p>
          <a:p>
            <a:pPr marL="0" lvl="0" indent="0" algn="l" rtl="0">
              <a:lnSpc>
                <a:spcPct val="100000"/>
              </a:lnSpc>
              <a:spcBef>
                <a:spcPts val="1200"/>
              </a:spcBef>
              <a:spcAft>
                <a:spcPts val="0"/>
              </a:spcAft>
              <a:buNone/>
            </a:pPr>
            <a:r>
              <a:rPr lang="en-US" b="1">
                <a:solidFill>
                  <a:srgbClr val="000000"/>
                </a:solidFill>
              </a:rPr>
              <a:t>4. Τακτικά προγράμματα ελέγχου για την αξιολόγηση της αποτελεσματικότητας της συμφωνίας</a:t>
            </a:r>
            <a:endParaRPr b="1">
              <a:solidFill>
                <a:srgbClr val="000000"/>
              </a:solidFill>
            </a:endParaRPr>
          </a:p>
          <a:p>
            <a:pPr marL="0" lvl="0" indent="0" algn="l" rtl="0">
              <a:lnSpc>
                <a:spcPct val="100000"/>
              </a:lnSpc>
              <a:spcBef>
                <a:spcPts val="1200"/>
              </a:spcBef>
              <a:spcAft>
                <a:spcPts val="0"/>
              </a:spcAft>
              <a:buNone/>
            </a:pPr>
            <a:r>
              <a:rPr lang="en-US">
                <a:solidFill>
                  <a:srgbClr val="000000"/>
                </a:solidFill>
              </a:rPr>
              <a:t>Ενσωματώστε τριμηνιαίες αναθεωρήσεις όπου οι εκπαιδευτικοί, οι γονείς και οι μαθητές συζητούν τι λειτουργεί και τι χρειάζεται προσαρμογή. Το ψηφιακό τοπίο αλλάζει ραγδαία. Η συμφωνία σας πρέπει να εξελίσσεται μαζί του.</a:t>
            </a:r>
            <a:endParaRPr>
              <a:solidFill>
                <a:srgbClr val="000000"/>
              </a:solidFill>
            </a:endParaRPr>
          </a:p>
          <a:p>
            <a:pPr marL="0" lvl="0" indent="0" algn="l" rtl="0">
              <a:lnSpc>
                <a:spcPct val="100000"/>
              </a:lnSpc>
              <a:spcBef>
                <a:spcPts val="1200"/>
              </a:spcBef>
              <a:spcAft>
                <a:spcPts val="1200"/>
              </a:spcAft>
              <a:buNone/>
            </a:pPr>
            <a:r>
              <a:rPr lang="en-US">
                <a:solidFill>
                  <a:srgbClr val="000000"/>
                </a:solidFill>
              </a:rPr>
              <a:t>Οι έλεγχοι αποδεικνύουν επίσης ότι η συμφωνία είναι ένα ζωντανό έγγραφο και όχι ένα στατικό σύνολο κανόνων που επιβάλλονται μια φορά και ξεχνιούνται.</a:t>
            </a:r>
            <a:endParaRPr b="1">
              <a:solidFill>
                <a:srgbClr val="00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g3af2af96a03_0_205"/>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Βασικά στοιχεία της συμφωνίας [3]</a:t>
            </a:r>
            <a:endParaRPr/>
          </a:p>
        </p:txBody>
      </p:sp>
      <p:sp>
        <p:nvSpPr>
          <p:cNvPr id="692" name="Google Shape;692;g3af2af96a03_0_205"/>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Η ενοποιημένη ψηφιακή συμφωνία σας πρέπει να περιλαμβάνει:</a:t>
            </a:r>
            <a:endParaRPr/>
          </a:p>
        </p:txBody>
      </p:sp>
      <p:sp>
        <p:nvSpPr>
          <p:cNvPr id="693" name="Google Shape;693;g3af2af96a03_0_205"/>
          <p:cNvSpPr txBox="1"/>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b="1">
                <a:solidFill>
                  <a:srgbClr val="000000"/>
                </a:solidFill>
              </a:rPr>
              <a:t>5. Κοινές δεσμεύσεις για όλες τις ομάδες</a:t>
            </a:r>
            <a:endParaRPr b="1">
              <a:solidFill>
                <a:srgbClr val="000000"/>
              </a:solidFill>
            </a:endParaRPr>
          </a:p>
          <a:p>
            <a:pPr marL="0" lvl="0" indent="0" algn="l" rtl="0">
              <a:lnSpc>
                <a:spcPct val="100000"/>
              </a:lnSpc>
              <a:spcBef>
                <a:spcPts val="1200"/>
              </a:spcBef>
              <a:spcAft>
                <a:spcPts val="0"/>
              </a:spcAft>
              <a:buNone/>
            </a:pPr>
            <a:r>
              <a:rPr lang="en-US">
                <a:solidFill>
                  <a:srgbClr val="000000"/>
                </a:solidFill>
              </a:rPr>
              <a:t>Προσδιορίστε τις δεσμεύσεις που αναλαμβάνουν όλοι, ανεξάρτητα από τον ρόλο τους:</a:t>
            </a:r>
            <a:endParaRPr>
              <a:solidFill>
                <a:srgbClr val="000000"/>
              </a:solidFill>
            </a:endParaRPr>
          </a:p>
          <a:p>
            <a:pPr marL="457200" lvl="0" indent="-342900" algn="l" rtl="0">
              <a:lnSpc>
                <a:spcPct val="100000"/>
              </a:lnSpc>
              <a:spcBef>
                <a:spcPts val="1200"/>
              </a:spcBef>
              <a:spcAft>
                <a:spcPts val="0"/>
              </a:spcAft>
              <a:buClr>
                <a:srgbClr val="000000"/>
              </a:buClr>
              <a:buSzPts val="1800"/>
              <a:buChar char="●"/>
            </a:pPr>
            <a:r>
              <a:rPr lang="en-US">
                <a:solidFill>
                  <a:srgbClr val="000000"/>
                </a:solidFill>
              </a:rPr>
              <a:t>Θα συμπεριφερόμαστε στους άλλους με σεβασμό στους ψηφιακούς χώρους</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Θα σκεφτόμαστε πριν δημοσιεύσουμε ή στείλουμε κάτι</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Θα ζητάμε βοήθεια όταν αντιμετωπίζουμε προβλήματα στο διαδίκτυο</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Θα χρησιμοποιούμε την τεχνολογία για να δημιουργούμε και να επιλύουμε προβλήματα, όχι μόνο για να καταναλώνουμε περιεχόμενο</a:t>
            </a:r>
            <a:endParaRPr>
              <a:solidFill>
                <a:srgbClr val="000000"/>
              </a:solidFill>
            </a:endParaRPr>
          </a:p>
          <a:p>
            <a:pPr marL="0" lvl="0" indent="0" algn="l" rtl="0">
              <a:lnSpc>
                <a:spcPct val="100000"/>
              </a:lnSpc>
              <a:spcBef>
                <a:spcPts val="1200"/>
              </a:spcBef>
              <a:spcAft>
                <a:spcPts val="0"/>
              </a:spcAft>
              <a:buNone/>
            </a:pPr>
            <a:r>
              <a:rPr lang="en-US">
                <a:solidFill>
                  <a:srgbClr val="000000"/>
                </a:solidFill>
              </a:rPr>
              <a:t>Οι κοινές δεσμεύσεις τονίζουν ότι η ψηφιακή ευημερία είναι ευθύνη όλων.</a:t>
            </a:r>
            <a:endParaRPr>
              <a:solidFill>
                <a:srgbClr val="000000"/>
              </a:solidFill>
            </a:endParaRPr>
          </a:p>
          <a:p>
            <a:pPr marL="0" lvl="0" indent="0" algn="l" rtl="0">
              <a:lnSpc>
                <a:spcPct val="100000"/>
              </a:lnSpc>
              <a:spcBef>
                <a:spcPts val="1200"/>
              </a:spcBef>
              <a:spcAft>
                <a:spcPts val="1200"/>
              </a:spcAft>
              <a:buNone/>
            </a:pPr>
            <a:r>
              <a:t/>
            </a:r>
            <a:endParaRPr b="1">
              <a:solidFill>
                <a:srgbClr val="000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g3af2af96a03_0_212"/>
          <p:cNvSpPr txBox="1"/>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699" name="Google Shape;699;g3af2af96a03_0_212"/>
          <p:cNvSpPr txBox="1"/>
          <p:nvPr>
            <p:ph type="body" idx="1"/>
          </p:nvPr>
        </p:nvSpPr>
        <p:spPr>
          <a:xfrm>
            <a:off x="97975" y="3189900"/>
            <a:ext cx="11944200" cy="358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3000" i="1"/>
              <a:t>Δεδομένης της ποικιλομορφίας των ψηφιακών εμπειριών και των επιπέδων άνεσης των εκπαιδευτικών, των γονέων και των μαθητών του σχολείου σας, ποιες συγκεκριμένες στρατηγικές συνεργασίας θα εφαρμόζατε για να διασφαλίσετε ότι όλοι οι ενδιαφερόμενοι θα αισθάνονται σίγουροι να συμμετάσχουν στην ανάπτυξη και τη συνεχή βελτίωση των κατευθυντήριων γραμμών σας για την ψηφιακή τεχνολογία;</a:t>
            </a:r>
            <a:endParaRPr sz="3000" i="1"/>
          </a:p>
          <a:p>
            <a:pPr marL="0" lvl="0" indent="0" algn="ctr" rtl="0">
              <a:lnSpc>
                <a:spcPct val="90000"/>
              </a:lnSpc>
              <a:spcBef>
                <a:spcPts val="0"/>
              </a:spcBef>
              <a:spcAft>
                <a:spcPts val="0"/>
              </a:spcAft>
              <a:buNone/>
            </a:pPr>
            <a:r>
              <a:t/>
            </a:r>
            <a:endParaRPr sz="3000" i="1"/>
          </a:p>
          <a:p>
            <a:pPr marL="0" lvl="0" indent="0" algn="l" rtl="0">
              <a:lnSpc>
                <a:spcPct val="90000"/>
              </a:lnSpc>
              <a:spcBef>
                <a:spcPts val="0"/>
              </a:spcBef>
              <a:spcAft>
                <a:spcPts val="0"/>
              </a:spcAft>
              <a:buClr>
                <a:schemeClr val="dk1"/>
              </a:buClr>
              <a:buSzPts val="1800"/>
              <a:buNone/>
            </a:pPr>
            <a:r>
              <a:t/>
            </a:r>
            <a:endParaRPr/>
          </a:p>
        </p:txBody>
      </p:sp>
      <p:pic>
        <p:nvPicPr>
          <p:cNvPr id="700" name="Google Shape;700;g3af2af96a03_0_212" title="images.jpg"/>
          <p:cNvPicPr preferRelativeResize="0"/>
          <p:nvPr/>
        </p:nvPicPr>
        <p:blipFill>
          <a:blip r:embed="rId3">
            <a:alphaModFix/>
          </a:blip>
          <a:stretch>
            <a:fillRect/>
          </a:stretch>
        </p:blipFill>
        <p:spPr>
          <a:xfrm>
            <a:off x="4857750" y="981471"/>
            <a:ext cx="2476500" cy="184785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g3af2af96a03_0_241"/>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Δραστηριότητα - Σχεδιάστε τις κατευθυντήριες γραμμές του σχολείου σας (Μέρος 2)</a:t>
            </a:r>
            <a:endParaRPr/>
          </a:p>
        </p:txBody>
      </p:sp>
      <p:sp>
        <p:nvSpPr>
          <p:cNvPr id="707" name="Google Shape;707;g3af2af96a03_0_241"/>
          <p:cNvSpPr txBox="1"/>
          <p:nvPr>
            <p:ph type="body" idx="2"/>
          </p:nvPr>
        </p:nvSpPr>
        <p:spPr>
          <a:xfrm>
            <a:off x="145200" y="2044876"/>
            <a:ext cx="5710500" cy="3733200"/>
          </a:xfrm>
          <a:prstGeom prst="rect">
            <a:avLst/>
          </a:prstGeom>
          <a:solidFill>
            <a:srgbClr val="F6E2F0"/>
          </a:solidFill>
          <a:ln w="28575" cap="flat" cmpd="sng">
            <a:solidFill>
              <a:srgbClr val="F766CA"/>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Βήμα 1: Έρευνα στις οικογένειες </a:t>
            </a:r>
            <a:endParaRPr sz="1600" b="1"/>
          </a:p>
          <a:p>
            <a:pPr marL="0" lvl="0" indent="0" algn="l" rtl="0">
              <a:lnSpc>
                <a:spcPct val="100000"/>
              </a:lnSpc>
              <a:spcBef>
                <a:spcPts val="1200"/>
              </a:spcBef>
              <a:spcAft>
                <a:spcPts val="0"/>
              </a:spcAft>
              <a:buNone/>
            </a:pPr>
            <a:r>
              <a:rPr lang="en-US" sz="1600">
                <a:solidFill>
                  <a:srgbClr val="000000"/>
                </a:solidFill>
              </a:rPr>
              <a:t>Ξαναδιαβάστε τα συγκεκριμένα παραδείγματα κατευθυντήριων γραμμών που παρέχονται σε κάθε ενότητα των ενδιαφερόμενων μερών παραπάνω. Παρατηρήστε τι τα καθιστά αποτελεσματικά:</a:t>
            </a:r>
            <a:endParaRPr sz="1600">
              <a:solidFill>
                <a:srgbClr val="000000"/>
              </a:solidFill>
            </a:endParaRPr>
          </a:p>
          <a:p>
            <a:pPr marL="457200" lvl="0" indent="-330200" algn="l" rtl="0">
              <a:lnSpc>
                <a:spcPct val="100000"/>
              </a:lnSpc>
              <a:spcBef>
                <a:spcPts val="1200"/>
              </a:spcBef>
              <a:spcAft>
                <a:spcPts val="0"/>
              </a:spcAft>
              <a:buClr>
                <a:srgbClr val="000000"/>
              </a:buClr>
              <a:buSzPts val="1600"/>
              <a:buChar char="●"/>
            </a:pPr>
            <a:r>
              <a:rPr lang="en-US" sz="1600">
                <a:solidFill>
                  <a:srgbClr val="000000"/>
                </a:solidFill>
              </a:rPr>
              <a:t>Είναι αρκετά συγκεκριμένες, ώστε ο καθένας να ξέρει ακριβώς τι πρέπει να κάνει</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Είναι αρκετά ρεαλιστικές ώστε οι άνθρωποι να τις ακολουθούν πραγματικά</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Αντιμετωπίζουν μια πραγματική πρόκληση στο πλαίσιο του σχολείου σας</a:t>
            </a:r>
            <a:endParaRPr sz="1600">
              <a:solidFill>
                <a:srgbClr val="000000"/>
              </a:solidFill>
            </a:endParaRPr>
          </a:p>
          <a:p>
            <a:pPr marL="457200" lvl="0" indent="-330200" algn="l" rtl="0">
              <a:lnSpc>
                <a:spcPct val="100000"/>
              </a:lnSpc>
              <a:spcBef>
                <a:spcPts val="0"/>
              </a:spcBef>
              <a:spcAft>
                <a:spcPts val="1200"/>
              </a:spcAft>
              <a:buClr>
                <a:srgbClr val="000000"/>
              </a:buClr>
              <a:buSzPts val="1600"/>
              <a:buChar char="●"/>
            </a:pPr>
            <a:r>
              <a:rPr lang="en-US" sz="1600">
                <a:solidFill>
                  <a:srgbClr val="000000"/>
                </a:solidFill>
              </a:rPr>
              <a:t>Συνδέονται με τις αξίες του σχολείου σας</a:t>
            </a:r>
            <a:endParaRPr sz="1600"/>
          </a:p>
        </p:txBody>
      </p:sp>
      <p:sp>
        <p:nvSpPr>
          <p:cNvPr id="708" name="Google Shape;708;g3af2af96a03_0_241"/>
          <p:cNvSpPr txBox="1"/>
          <p:nvPr>
            <p:ph type="body" idx="2"/>
          </p:nvPr>
        </p:nvSpPr>
        <p:spPr>
          <a:xfrm>
            <a:off x="6125023" y="2044876"/>
            <a:ext cx="5784300" cy="3733200"/>
          </a:xfrm>
          <a:prstGeom prst="rect">
            <a:avLst/>
          </a:prstGeom>
          <a:solidFill>
            <a:srgbClr val="9BF1F9"/>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Βήμα 2: Προσδιορίστε τις προτεραιότητες του σχολείου σας </a:t>
            </a:r>
            <a:endParaRPr sz="1600" b="1"/>
          </a:p>
          <a:p>
            <a:pPr marL="0" lvl="0" indent="0" algn="l" rtl="0">
              <a:lnSpc>
                <a:spcPct val="100000"/>
              </a:lnSpc>
              <a:spcBef>
                <a:spcPts val="1200"/>
              </a:spcBef>
              <a:spcAft>
                <a:spcPts val="0"/>
              </a:spcAft>
              <a:buNone/>
            </a:pPr>
            <a:r>
              <a:rPr lang="en-US" sz="1500">
                <a:solidFill>
                  <a:srgbClr val="000000"/>
                </a:solidFill>
              </a:rPr>
              <a:t>Με βάση την εργασία σας στις προηγούμενες ενότητες (το όραμά σας, τους στόχους SMART, την αξιολόγηση των αναγκών), προσδιορίστε μία προτεραιότητα πρόκλησης ψηφιακής ευημερίας για κάθε ομάδα ενδιαφερομένων.</a:t>
            </a:r>
            <a:endParaRPr sz="1500">
              <a:solidFill>
                <a:srgbClr val="000000"/>
              </a:solidFill>
            </a:endParaRPr>
          </a:p>
          <a:p>
            <a:pPr marL="0" lvl="0" indent="0" algn="l" rtl="0">
              <a:lnSpc>
                <a:spcPct val="100000"/>
              </a:lnSpc>
              <a:spcBef>
                <a:spcPts val="1200"/>
              </a:spcBef>
              <a:spcAft>
                <a:spcPts val="0"/>
              </a:spcAft>
              <a:buNone/>
            </a:pPr>
            <a:r>
              <a:rPr lang="en-US" sz="1500">
                <a:solidFill>
                  <a:srgbClr val="000000"/>
                </a:solidFill>
              </a:rPr>
              <a:t>Για παράδειγμα:</a:t>
            </a:r>
            <a:endParaRPr sz="1500">
              <a:solidFill>
                <a:srgbClr val="000000"/>
              </a:solidFill>
            </a:endParaRPr>
          </a:p>
          <a:p>
            <a:pPr marL="457200" lvl="0" indent="-323850" algn="l" rtl="0">
              <a:lnSpc>
                <a:spcPct val="100000"/>
              </a:lnSpc>
              <a:spcBef>
                <a:spcPts val="1200"/>
              </a:spcBef>
              <a:spcAft>
                <a:spcPts val="0"/>
              </a:spcAft>
              <a:buClr>
                <a:srgbClr val="000000"/>
              </a:buClr>
              <a:buSzPts val="1500"/>
              <a:buFont typeface="Calibri"/>
              <a:buChar char="●"/>
            </a:pPr>
            <a:r>
              <a:rPr lang="en-US" sz="1500" b="1">
                <a:solidFill>
                  <a:srgbClr val="000000"/>
                </a:solidFill>
              </a:rPr>
              <a:t>Καθηγητές</a:t>
            </a:r>
            <a:r>
              <a:rPr lang="en-US" sz="1500">
                <a:solidFill>
                  <a:srgbClr val="000000"/>
                </a:solidFill>
              </a:rPr>
              <a:t>: Πολλοί καθηγητές αναθέτουν ψηφιακές εργασίες χωρίς να λαμβάνουν υπόψη τον συνολικό χρόνο που περνούν οι μαθητές μπροστά στην οθόνη για όλα τα μαθήματα</a:t>
            </a:r>
            <a:endParaRPr sz="1500">
              <a:solidFill>
                <a:srgbClr val="000000"/>
              </a:solidFill>
            </a:endParaRPr>
          </a:p>
          <a:p>
            <a:pPr marL="457200" lvl="0" indent="-323850" algn="l" rtl="0">
              <a:lnSpc>
                <a:spcPct val="100000"/>
              </a:lnSpc>
              <a:spcBef>
                <a:spcPts val="0"/>
              </a:spcBef>
              <a:spcAft>
                <a:spcPts val="0"/>
              </a:spcAft>
              <a:buClr>
                <a:srgbClr val="000000"/>
              </a:buClr>
              <a:buSzPts val="1500"/>
              <a:buFont typeface="Calibri"/>
              <a:buChar char="●"/>
            </a:pPr>
            <a:r>
              <a:rPr lang="en-US" sz="1500" b="1">
                <a:solidFill>
                  <a:srgbClr val="000000"/>
                </a:solidFill>
              </a:rPr>
              <a:t>Γονείς</a:t>
            </a:r>
            <a:r>
              <a:rPr lang="en-US" sz="1500">
                <a:solidFill>
                  <a:srgbClr val="000000"/>
                </a:solidFill>
              </a:rPr>
              <a:t>: Πολλοί γονείς δεν γνωρίζουν ποιες εφαρμογές χρησιμοποιούν τα παιδιά τους ή τι συμβαίνει σε αυτές τις πλατφόρμες</a:t>
            </a:r>
            <a:endParaRPr sz="1500">
              <a:solidFill>
                <a:srgbClr val="000000"/>
              </a:solidFill>
            </a:endParaRPr>
          </a:p>
          <a:p>
            <a:pPr marL="457200" lvl="0" indent="-323850" algn="l" rtl="0">
              <a:lnSpc>
                <a:spcPct val="100000"/>
              </a:lnSpc>
              <a:spcBef>
                <a:spcPts val="0"/>
              </a:spcBef>
              <a:spcAft>
                <a:spcPts val="0"/>
              </a:spcAft>
              <a:buClr>
                <a:srgbClr val="000000"/>
              </a:buClr>
              <a:buSzPts val="1500"/>
              <a:buFont typeface="Calibri"/>
              <a:buChar char="●"/>
            </a:pPr>
            <a:r>
              <a:rPr lang="en-US" sz="1500" b="1">
                <a:solidFill>
                  <a:srgbClr val="000000"/>
                </a:solidFill>
              </a:rPr>
              <a:t>Μαθητές</a:t>
            </a:r>
            <a:r>
              <a:rPr lang="en-US" sz="1500">
                <a:solidFill>
                  <a:srgbClr val="000000"/>
                </a:solidFill>
              </a:rPr>
              <a:t>: Πολλοί μαθητές δεν σταματούν να επαληθεύσουν τις πληροφορίες πριν τις μοιραστούν στο διαδίκτυο</a:t>
            </a:r>
            <a:endParaRPr sz="1500">
              <a:solidFill>
                <a:srgbClr val="000000"/>
              </a:solidFill>
            </a:endParaRPr>
          </a:p>
          <a:p>
            <a:pPr marL="0" lvl="0" indent="0" algn="l" rtl="0">
              <a:lnSpc>
                <a:spcPct val="100000"/>
              </a:lnSpc>
              <a:spcBef>
                <a:spcPts val="1200"/>
              </a:spcBef>
              <a:spcAft>
                <a:spcPts val="1200"/>
              </a:spcAft>
              <a:buNone/>
            </a:pPr>
            <a:r>
              <a:rPr lang="en-US" sz="1500">
                <a:solidFill>
                  <a:srgbClr val="000000"/>
                </a:solidFill>
              </a:rPr>
              <a:t>Σημειώστε τις τρεις προτεραιότητες σας.</a:t>
            </a:r>
            <a:endParaRPr sz="1500"/>
          </a:p>
        </p:txBody>
      </p:sp>
      <p:sp>
        <p:nvSpPr>
          <p:cNvPr id="709" name="Google Shape;709;g3af2af96a03_0_241"/>
          <p:cNvSpPr txBox="1"/>
          <p:nvPr>
            <p:ph type="body" idx="1"/>
          </p:nvPr>
        </p:nvSpPr>
        <p:spPr>
          <a:xfrm>
            <a:off x="97970" y="854672"/>
            <a:ext cx="11944500" cy="550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t>Μέρος 1: Σχεδιάστε μία συγκεκριμένη κατευθυντήρια γραμμή για κάθε ομάδα ενδιαφερομένων</a:t>
            </a:r>
            <a:endParaRPr b="1"/>
          </a:p>
          <a:p>
            <a:pPr marL="0" lvl="0" indent="0" algn="l" rtl="0">
              <a:spcBef>
                <a:spcPts val="1000"/>
              </a:spcBef>
              <a:spcAft>
                <a:spcPts val="0"/>
              </a:spcAft>
              <a:buNone/>
            </a:pPr>
            <a:r>
              <a:rPr lang="en-US"/>
              <a:t>Ο στόχος του πρώτου μέρους της δραστηριότητας είναι να δημιουργηθεί ΜΙΑ συγκεκριμένη, εφαρμόσιμη κατευθυντήρια γραμμή για κάθε ομάδα: εκπαιδευτικούς, γονείς και μαθητές.</a:t>
            </a:r>
            <a:endParaRPr/>
          </a:p>
          <a:p>
            <a:pPr marL="0" lvl="0" indent="0" algn="l" rtl="0">
              <a:spcBef>
                <a:spcPts val="1000"/>
              </a:spcBef>
              <a:spcAft>
                <a:spcPts val="0"/>
              </a:spcAft>
              <a:buNone/>
            </a:pPr>
            <a:r>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g3af2af96a03_0_231"/>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Δραστηριότητα - Σχεδιάστε τις κατευθυντήριες γραμμές του σχολείου σας (Μέρος 1)</a:t>
            </a:r>
            <a:endParaRPr/>
          </a:p>
        </p:txBody>
      </p:sp>
      <p:sp>
        <p:nvSpPr>
          <p:cNvPr id="716" name="Google Shape;716;g3af2af96a03_0_231"/>
          <p:cNvSpPr txBox="1"/>
          <p:nvPr>
            <p:ph type="body" idx="2"/>
          </p:nvPr>
        </p:nvSpPr>
        <p:spPr>
          <a:xfrm>
            <a:off x="145200" y="979525"/>
            <a:ext cx="7358400" cy="3229500"/>
          </a:xfrm>
          <a:prstGeom prst="rect">
            <a:avLst/>
          </a:prstGeom>
          <a:solidFill>
            <a:srgbClr val="F6E2F0"/>
          </a:solidFill>
          <a:ln w="28575" cap="flat" cmpd="sng">
            <a:solidFill>
              <a:srgbClr val="F766CA"/>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Βήμα 3: Συντάξτε τις κατευθυντήριες γραμμές σας </a:t>
            </a:r>
            <a:endParaRPr sz="1600" b="1"/>
          </a:p>
          <a:p>
            <a:pPr marL="0" lvl="0" indent="0" algn="l" rtl="0">
              <a:lnSpc>
                <a:spcPct val="100000"/>
              </a:lnSpc>
              <a:spcBef>
                <a:spcPts val="1200"/>
              </a:spcBef>
              <a:spcAft>
                <a:spcPts val="0"/>
              </a:spcAft>
              <a:buNone/>
            </a:pPr>
            <a:r>
              <a:rPr lang="en-US" sz="1500">
                <a:solidFill>
                  <a:srgbClr val="000000"/>
                </a:solidFill>
              </a:rPr>
              <a:t>Για κάθε ομάδα ενδιαφερομένων, συντάξτε ΜΙΑ συγκεκριμένη κατευθυντήρια γραμμή που να αντιμετωπίζει την πρόκληση που έχετε εντοπίσει.</a:t>
            </a:r>
            <a:endParaRPr sz="1500">
              <a:solidFill>
                <a:srgbClr val="000000"/>
              </a:solidFill>
            </a:endParaRPr>
          </a:p>
          <a:p>
            <a:pPr marL="0" lvl="0" indent="0" algn="l" rtl="0">
              <a:lnSpc>
                <a:spcPct val="100000"/>
              </a:lnSpc>
              <a:spcBef>
                <a:spcPts val="1200"/>
              </a:spcBef>
              <a:spcAft>
                <a:spcPts val="0"/>
              </a:spcAft>
              <a:buNone/>
            </a:pPr>
            <a:r>
              <a:rPr lang="en-US" sz="1500">
                <a:solidFill>
                  <a:srgbClr val="000000"/>
                </a:solidFill>
              </a:rPr>
              <a:t>Χρησιμοποιήστε την ακόλουθη δομή:</a:t>
            </a:r>
            <a:endParaRPr sz="1500">
              <a:solidFill>
                <a:srgbClr val="000000"/>
              </a:solidFill>
            </a:endParaRPr>
          </a:p>
          <a:p>
            <a:pPr marL="457200" lvl="0" indent="-323850" algn="l" rtl="0">
              <a:lnSpc>
                <a:spcPct val="100000"/>
              </a:lnSpc>
              <a:spcBef>
                <a:spcPts val="1200"/>
              </a:spcBef>
              <a:spcAft>
                <a:spcPts val="0"/>
              </a:spcAft>
              <a:buClr>
                <a:srgbClr val="000000"/>
              </a:buClr>
              <a:buSzPts val="1500"/>
              <a:buChar char="●"/>
            </a:pPr>
            <a:r>
              <a:rPr lang="en-US" sz="1500" b="1">
                <a:solidFill>
                  <a:srgbClr val="000000"/>
                </a:solidFill>
              </a:rPr>
              <a:t>[Ενδιαφερόμενο μέρος] θα [συγκεκριμένη ενέργεια] προκειμένου να [σκοπός]</a:t>
            </a:r>
            <a:endParaRPr sz="1500">
              <a:solidFill>
                <a:srgbClr val="000000"/>
              </a:solidFill>
            </a:endParaRPr>
          </a:p>
          <a:p>
            <a:pPr marL="0" lvl="0" indent="0" algn="l" rtl="0">
              <a:lnSpc>
                <a:spcPct val="100000"/>
              </a:lnSpc>
              <a:spcBef>
                <a:spcPts val="1200"/>
              </a:spcBef>
              <a:spcAft>
                <a:spcPts val="0"/>
              </a:spcAft>
              <a:buNone/>
            </a:pPr>
            <a:r>
              <a:rPr lang="en-US" sz="1500">
                <a:solidFill>
                  <a:srgbClr val="000000"/>
                </a:solidFill>
              </a:rPr>
              <a:t>Κάθε κατευθυντήρια γραμμή πρέπει να είναι:</a:t>
            </a:r>
            <a:endParaRPr sz="1500">
              <a:solidFill>
                <a:srgbClr val="000000"/>
              </a:solidFill>
            </a:endParaRPr>
          </a:p>
          <a:p>
            <a:pPr marL="457200" lvl="0" indent="-323850" algn="l" rtl="0">
              <a:lnSpc>
                <a:spcPct val="100000"/>
              </a:lnSpc>
              <a:spcBef>
                <a:spcPts val="1200"/>
              </a:spcBef>
              <a:spcAft>
                <a:spcPts val="0"/>
              </a:spcAft>
              <a:buClr>
                <a:srgbClr val="000000"/>
              </a:buClr>
              <a:buSzPts val="1500"/>
              <a:buFont typeface="Calibri"/>
              <a:buChar char="●"/>
            </a:pPr>
            <a:r>
              <a:rPr lang="en-US" sz="1500" b="1">
                <a:solidFill>
                  <a:srgbClr val="000000"/>
                </a:solidFill>
              </a:rPr>
              <a:t>Συγκεκριμένη</a:t>
            </a:r>
            <a:r>
              <a:rPr lang="en-US" sz="1500">
                <a:solidFill>
                  <a:srgbClr val="000000"/>
                </a:solidFill>
              </a:rPr>
              <a:t>: Χρησιμοποιεί συγκεκριμένες ενέργειες, όχι αόριστες φιλοδοξίες</a:t>
            </a:r>
            <a:endParaRPr sz="1500">
              <a:solidFill>
                <a:srgbClr val="000000"/>
              </a:solidFill>
            </a:endParaRPr>
          </a:p>
          <a:p>
            <a:pPr marL="457200" lvl="0" indent="-323850" algn="l" rtl="0">
              <a:lnSpc>
                <a:spcPct val="100000"/>
              </a:lnSpc>
              <a:spcBef>
                <a:spcPts val="0"/>
              </a:spcBef>
              <a:spcAft>
                <a:spcPts val="0"/>
              </a:spcAft>
              <a:buClr>
                <a:srgbClr val="000000"/>
              </a:buClr>
              <a:buSzPts val="1500"/>
              <a:buFont typeface="Calibri"/>
              <a:buChar char="●"/>
            </a:pPr>
            <a:r>
              <a:rPr lang="en-US" sz="1500" b="1">
                <a:solidFill>
                  <a:srgbClr val="000000"/>
                </a:solidFill>
              </a:rPr>
              <a:t>Εφικτή</a:t>
            </a:r>
            <a:r>
              <a:rPr lang="en-US" sz="1500">
                <a:solidFill>
                  <a:srgbClr val="000000"/>
                </a:solidFill>
              </a:rPr>
              <a:t>: Κάτι που οι άνθρωποι μπορούν να αρχίσουν να κάνουν από αύριο</a:t>
            </a:r>
            <a:endParaRPr sz="1500">
              <a:solidFill>
                <a:srgbClr val="000000"/>
              </a:solidFill>
            </a:endParaRPr>
          </a:p>
          <a:p>
            <a:pPr marL="457200" lvl="0" indent="-323850" algn="l" rtl="0">
              <a:lnSpc>
                <a:spcPct val="100000"/>
              </a:lnSpc>
              <a:spcBef>
                <a:spcPts val="0"/>
              </a:spcBef>
              <a:spcAft>
                <a:spcPts val="0"/>
              </a:spcAft>
              <a:buClr>
                <a:srgbClr val="000000"/>
              </a:buClr>
              <a:buSzPts val="1500"/>
              <a:buFont typeface="Calibri"/>
              <a:buChar char="●"/>
            </a:pPr>
            <a:r>
              <a:rPr lang="en-US" sz="1500" b="1">
                <a:solidFill>
                  <a:srgbClr val="000000"/>
                </a:solidFill>
              </a:rPr>
              <a:t>Ρεαλιστική</a:t>
            </a:r>
            <a:r>
              <a:rPr lang="en-US" sz="1500">
                <a:solidFill>
                  <a:srgbClr val="000000"/>
                </a:solidFill>
              </a:rPr>
              <a:t>: Εφικτή με τους συνήθεις πόρους και χρόνο</a:t>
            </a:r>
            <a:endParaRPr sz="1500">
              <a:solidFill>
                <a:srgbClr val="000000"/>
              </a:solidFill>
            </a:endParaRPr>
          </a:p>
          <a:p>
            <a:pPr marL="457200" lvl="0" indent="-323850" algn="l" rtl="0">
              <a:lnSpc>
                <a:spcPct val="100000"/>
              </a:lnSpc>
              <a:spcBef>
                <a:spcPts val="0"/>
              </a:spcBef>
              <a:spcAft>
                <a:spcPts val="1200"/>
              </a:spcAft>
              <a:buClr>
                <a:srgbClr val="000000"/>
              </a:buClr>
              <a:buSzPts val="1500"/>
              <a:buFont typeface="Calibri"/>
              <a:buChar char="●"/>
            </a:pPr>
            <a:r>
              <a:rPr lang="en-US" sz="1500" b="1">
                <a:solidFill>
                  <a:srgbClr val="000000"/>
                </a:solidFill>
              </a:rPr>
              <a:t>Αξιόλογες</a:t>
            </a:r>
            <a:r>
              <a:rPr lang="en-US" sz="1500">
                <a:solidFill>
                  <a:srgbClr val="000000"/>
                </a:solidFill>
              </a:rPr>
              <a:t>: Ανταποκρίνονται σε μια πραγματική ανάγκη του σχολείου σας</a:t>
            </a:r>
            <a:endParaRPr sz="2000" b="1"/>
          </a:p>
        </p:txBody>
      </p:sp>
      <p:sp>
        <p:nvSpPr>
          <p:cNvPr id="717" name="Google Shape;717;g3af2af96a03_0_231"/>
          <p:cNvSpPr txBox="1"/>
          <p:nvPr>
            <p:ph type="body" idx="2"/>
          </p:nvPr>
        </p:nvSpPr>
        <p:spPr>
          <a:xfrm>
            <a:off x="145200" y="4336350"/>
            <a:ext cx="7358400" cy="2357100"/>
          </a:xfrm>
          <a:prstGeom prst="rect">
            <a:avLst/>
          </a:prstGeom>
          <a:solidFill>
            <a:srgbClr val="9BF1F9"/>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Βήμα 4: Δοκιμάστε τις κατευθυντήριες γραμμές σας</a:t>
            </a:r>
            <a:endParaRPr sz="1600" b="1"/>
          </a:p>
          <a:p>
            <a:pPr marL="0" lvl="0" indent="0" algn="l" rtl="0">
              <a:lnSpc>
                <a:spcPct val="100000"/>
              </a:lnSpc>
              <a:spcBef>
                <a:spcPts val="1200"/>
              </a:spcBef>
              <a:spcAft>
                <a:spcPts val="0"/>
              </a:spcAft>
              <a:buNone/>
            </a:pPr>
            <a:r>
              <a:rPr lang="en-US" sz="1500">
                <a:solidFill>
                  <a:srgbClr val="000000"/>
                </a:solidFill>
              </a:rPr>
              <a:t>Για κάθε κατευθυντήρια γραμμή, ρωτήστε:</a:t>
            </a:r>
            <a:endParaRPr sz="1500">
              <a:solidFill>
                <a:srgbClr val="000000"/>
              </a:solidFill>
            </a:endParaRPr>
          </a:p>
          <a:p>
            <a:pPr marL="457200" lvl="0" indent="-323850" algn="l" rtl="0">
              <a:lnSpc>
                <a:spcPct val="100000"/>
              </a:lnSpc>
              <a:spcBef>
                <a:spcPts val="1200"/>
              </a:spcBef>
              <a:spcAft>
                <a:spcPts val="0"/>
              </a:spcAft>
              <a:buClr>
                <a:srgbClr val="000000"/>
              </a:buClr>
              <a:buSzPts val="1500"/>
              <a:buChar char="●"/>
            </a:pPr>
            <a:r>
              <a:rPr lang="en-US" sz="1500">
                <a:solidFill>
                  <a:srgbClr val="000000"/>
                </a:solidFill>
              </a:rPr>
              <a:t>Θα μπορούσε κάποιος να την ακολουθήσει χωρίς να μου κάνει διευκρινιστικές ερωτήσεις;</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US" sz="1500">
                <a:solidFill>
                  <a:srgbClr val="000000"/>
                </a:solidFill>
              </a:rPr>
              <a:t>Θα αντιμετωπίσει πραγματικά το πρόβλημα που εντόπισα;</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US" sz="1500">
                <a:solidFill>
                  <a:srgbClr val="000000"/>
                </a:solidFill>
              </a:rPr>
              <a:t>Είναι ρεαλιστική, δεδομένων των τυπικών περιορισμών χρόνου και πόρων;</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US" sz="1500">
                <a:solidFill>
                  <a:srgbClr val="000000"/>
                </a:solidFill>
              </a:rPr>
              <a:t>Συμφωνεί με τις αξίες του σχολείου μου;</a:t>
            </a:r>
            <a:endParaRPr sz="1500">
              <a:solidFill>
                <a:srgbClr val="000000"/>
              </a:solidFill>
            </a:endParaRPr>
          </a:p>
          <a:p>
            <a:pPr marL="0" lvl="0" indent="0" algn="l" rtl="0">
              <a:lnSpc>
                <a:spcPct val="100000"/>
              </a:lnSpc>
              <a:spcBef>
                <a:spcPts val="1200"/>
              </a:spcBef>
              <a:spcAft>
                <a:spcPts val="1200"/>
              </a:spcAft>
              <a:buNone/>
            </a:pPr>
            <a:r>
              <a:rPr lang="en-US" sz="1500">
                <a:solidFill>
                  <a:srgbClr val="000000"/>
                </a:solidFill>
              </a:rPr>
              <a:t>Αναθεωρήστε την οδηγία όπως κρίνετε απαραίτητο.</a:t>
            </a:r>
            <a:endParaRPr sz="1500">
              <a:solidFill>
                <a:srgbClr val="000000"/>
              </a:solidFill>
            </a:endParaRPr>
          </a:p>
        </p:txBody>
      </p:sp>
      <p:sp>
        <p:nvSpPr>
          <p:cNvPr id="718" name="Google Shape;718;g3af2af96a03_0_231"/>
          <p:cNvSpPr txBox="1"/>
          <p:nvPr/>
        </p:nvSpPr>
        <p:spPr>
          <a:xfrm>
            <a:off x="7503600" y="979525"/>
            <a:ext cx="4539000" cy="3940500"/>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0"/>
              </a:spcAft>
              <a:buNone/>
            </a:pPr>
            <a:r>
              <a:rPr lang="en-US" sz="1300" b="1"/>
              <a:t>Παραδείγματα κατευθυντήριων γραμμών:</a:t>
            </a:r>
            <a:endParaRPr sz="1300" b="1"/>
          </a:p>
          <a:p>
            <a:pPr marL="457200" lvl="0" indent="-311150" algn="l" rtl="0">
              <a:spcBef>
                <a:spcPts val="1200"/>
              </a:spcBef>
              <a:spcAft>
                <a:spcPts val="0"/>
              </a:spcAft>
              <a:buClr>
                <a:srgbClr val="000000"/>
              </a:buClr>
              <a:buSzPts val="1300"/>
              <a:buFont typeface="Calibri"/>
              <a:buChar char="●"/>
            </a:pPr>
            <a:r>
              <a:rPr lang="en-US" sz="1300" b="1"/>
              <a:t>Καθηγητές</a:t>
            </a:r>
            <a:r>
              <a:rPr lang="en-US" sz="1300"/>
              <a:t>: Οι καθηγητές θα παρακολουθούν τον συνολικό χρόνο που απαιτείται για την ολοκλήρωση όλων των εργασιών του μαθήματός τους κάθε εβδομάδα, με στόχο να μην υπερβαίνει τα 90 λεπτά, προκειμένου να αποφεύγεται η υπερβολική χρήση οθόνης και να διατηρείται η ισορροπία με τη μάθηση εκτός διαδικτύου.</a:t>
            </a:r>
            <a:br>
              <a:rPr lang="en-US" sz="1300"/>
            </a:br>
            <a:endParaRPr sz="1300"/>
          </a:p>
          <a:p>
            <a:pPr marL="457200" lvl="0" indent="-311150" algn="l" rtl="0">
              <a:spcBef>
                <a:spcPts val="0"/>
              </a:spcBef>
              <a:spcAft>
                <a:spcPts val="0"/>
              </a:spcAft>
              <a:buClr>
                <a:srgbClr val="000000"/>
              </a:buClr>
              <a:buSzPts val="1300"/>
              <a:buFont typeface="Calibri"/>
              <a:buChar char="●"/>
            </a:pPr>
            <a:r>
              <a:rPr lang="en-US" sz="1300" b="1"/>
              <a:t>Γονείς</a:t>
            </a:r>
            <a:r>
              <a:rPr lang="en-US" sz="1300"/>
              <a:t>: Οι γονείς θα αφιερώνουν 15 λεπτά κάθε μήνα για να εξερευνήσουν μια εφαρμογή ή πλατφόρμα που χρησιμοποιεί το παιδί τους, συζητώντας μαζί του τι του αρέσει και τυχόν ανησυχίες, προκειμένου να παραμένουν ενημερωμένοι και να διατηρούν ανοιχτή επικοινωνία σχετικά με τις ψηφιακές δραστηριότητες.</a:t>
            </a:r>
            <a:br>
              <a:rPr lang="en-US" sz="1300"/>
            </a:br>
            <a:endParaRPr sz="1300"/>
          </a:p>
          <a:p>
            <a:pPr marL="457200" lvl="0" indent="-311150" algn="l" rtl="0">
              <a:spcBef>
                <a:spcPts val="0"/>
              </a:spcBef>
              <a:spcAft>
                <a:spcPts val="1200"/>
              </a:spcAft>
              <a:buClr>
                <a:srgbClr val="000000"/>
              </a:buClr>
              <a:buSzPts val="1300"/>
              <a:buFont typeface="Calibri"/>
              <a:buChar char="●"/>
            </a:pPr>
            <a:r>
              <a:rPr lang="en-US" sz="1300" b="1"/>
              <a:t>Μαθητές</a:t>
            </a:r>
            <a:r>
              <a:rPr lang="en-US" sz="1300"/>
              <a:t>: Οι μαθητές θα ελέγχουν τουλάχιστον δύο διαφορετικές πηγές πριν μοιραστούν οποιαδήποτε πληροφορία στο διαδίκτυο ή τη χρησιμοποιήσουν για σχολικές εργασίες, προκειμένου να αναπτύξουν κριτικές δεξιότητες αξιολόγησης και να μειώσουν τη διάδοση παραπληροφόρησης.</a:t>
            </a:r>
            <a:endParaRPr sz="1800" b="1">
              <a:solidFill>
                <a:schemeClr val="dk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g3af2af96a03_0_249"/>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Δραστηριότητα - Σχεδιάστε τις κατευθυντήριες γραμμές του σχολείου σας (Μέρος 2)</a:t>
            </a:r>
            <a:endParaRPr/>
          </a:p>
        </p:txBody>
      </p:sp>
      <p:sp>
        <p:nvSpPr>
          <p:cNvPr id="725" name="Google Shape;725;g3af2af96a03_0_249"/>
          <p:cNvSpPr txBox="1"/>
          <p:nvPr>
            <p:ph type="body" idx="2"/>
          </p:nvPr>
        </p:nvSpPr>
        <p:spPr>
          <a:xfrm>
            <a:off x="145200" y="2044875"/>
            <a:ext cx="5710500" cy="4741800"/>
          </a:xfrm>
          <a:prstGeom prst="rect">
            <a:avLst/>
          </a:prstGeom>
          <a:solidFill>
            <a:srgbClr val="F6E2F0"/>
          </a:solidFill>
          <a:ln w="28575" cap="flat" cmpd="sng">
            <a:solidFill>
              <a:srgbClr val="F766CA"/>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Βήμα 1: Κατεβάστε και διαβάστε το πρότυπο </a:t>
            </a:r>
            <a:endParaRPr sz="1600" b="1"/>
          </a:p>
          <a:p>
            <a:pPr marL="0" lvl="0" indent="0" algn="l" rtl="0">
              <a:lnSpc>
                <a:spcPct val="100000"/>
              </a:lnSpc>
              <a:spcBef>
                <a:spcPts val="1200"/>
              </a:spcBef>
              <a:spcAft>
                <a:spcPts val="0"/>
              </a:spcAft>
              <a:buNone/>
            </a:pPr>
            <a:r>
              <a:rPr lang="en-US" sz="1600">
                <a:solidFill>
                  <a:srgbClr val="000000"/>
                </a:solidFill>
              </a:rPr>
              <a:t>Αποκτήστε πρόσβαση στο πρότυπο οικογενειακής συμφωνίας. Διαβάστε το προσεκτικά, σημειώνοντας:</a:t>
            </a:r>
            <a:endParaRPr sz="1600">
              <a:solidFill>
                <a:srgbClr val="000000"/>
              </a:solidFill>
            </a:endParaRPr>
          </a:p>
          <a:p>
            <a:pPr marL="457200" lvl="0" indent="-330200" algn="l" rtl="0">
              <a:lnSpc>
                <a:spcPct val="100000"/>
              </a:lnSpc>
              <a:spcBef>
                <a:spcPts val="1200"/>
              </a:spcBef>
              <a:spcAft>
                <a:spcPts val="0"/>
              </a:spcAft>
              <a:buClr>
                <a:srgbClr val="000000"/>
              </a:buClr>
              <a:buSzPts val="1600"/>
              <a:buChar char="●"/>
            </a:pPr>
            <a:r>
              <a:rPr lang="en-US" sz="1600">
                <a:solidFill>
                  <a:srgbClr val="000000"/>
                </a:solidFill>
              </a:rPr>
              <a:t>Ποια τμήματα είναι πιο συναφή με τη σχολική σας κοινότητα</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Ποια γλώσσα πρέπει να προσαρμοστεί στο περιβάλλον σας</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Τι λείπει και χρειάζεται το σχολείο σας</a:t>
            </a:r>
            <a:endParaRPr sz="1600">
              <a:solidFill>
                <a:srgbClr val="000000"/>
              </a:solidFill>
            </a:endParaRPr>
          </a:p>
          <a:p>
            <a:pPr marL="457200" lvl="0" indent="-330200" algn="l" rtl="0">
              <a:lnSpc>
                <a:spcPct val="100000"/>
              </a:lnSpc>
              <a:spcBef>
                <a:spcPts val="0"/>
              </a:spcBef>
              <a:spcAft>
                <a:spcPts val="1200"/>
              </a:spcAft>
              <a:buClr>
                <a:srgbClr val="000000"/>
              </a:buClr>
              <a:buSzPts val="1600"/>
              <a:buChar char="●"/>
            </a:pPr>
            <a:r>
              <a:rPr lang="en-US" sz="1600">
                <a:solidFill>
                  <a:srgbClr val="000000"/>
                </a:solidFill>
              </a:rPr>
              <a:t>Τι θα μπορούσε να απλοποιηθεί</a:t>
            </a:r>
            <a:endParaRPr sz="1600">
              <a:solidFill>
                <a:srgbClr val="000000"/>
              </a:solidFill>
            </a:endParaRPr>
          </a:p>
        </p:txBody>
      </p:sp>
      <p:sp>
        <p:nvSpPr>
          <p:cNvPr id="726" name="Google Shape;726;g3af2af96a03_0_249"/>
          <p:cNvSpPr txBox="1"/>
          <p:nvPr>
            <p:ph type="body" idx="2"/>
          </p:nvPr>
        </p:nvSpPr>
        <p:spPr>
          <a:xfrm>
            <a:off x="6125025" y="2044875"/>
            <a:ext cx="5784300" cy="4741800"/>
          </a:xfrm>
          <a:prstGeom prst="rect">
            <a:avLst/>
          </a:prstGeom>
          <a:solidFill>
            <a:srgbClr val="9BF1F9"/>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Βήμα 2: Προσδιορίστε τις προσθήκες που αφορούν συγκεκριμένα το σχολείο σας</a:t>
            </a:r>
            <a:endParaRPr sz="1600" b="1"/>
          </a:p>
          <a:p>
            <a:pPr marL="0" lvl="0" indent="0" algn="l" rtl="0">
              <a:lnSpc>
                <a:spcPct val="100000"/>
              </a:lnSpc>
              <a:spcBef>
                <a:spcPts val="1200"/>
              </a:spcBef>
              <a:spcAft>
                <a:spcPts val="0"/>
              </a:spcAft>
              <a:buNone/>
            </a:pPr>
            <a:r>
              <a:rPr lang="en-US" sz="1500">
                <a:solidFill>
                  <a:srgbClr val="000000"/>
                </a:solidFill>
              </a:rPr>
              <a:t>Με βάση τις μοναδικές προκλήσεις και αξίες του σχολείου σας, καταγράψτε 3-5 συγκεκριμένα στοιχεία που θα προσθέτατε ή θα τροποποιούσατε στο πρότυπο.</a:t>
            </a:r>
            <a:endParaRPr sz="1500">
              <a:solidFill>
                <a:srgbClr val="000000"/>
              </a:solidFill>
            </a:endParaRPr>
          </a:p>
          <a:p>
            <a:pPr marL="0" lvl="0" indent="0" algn="l" rtl="0">
              <a:lnSpc>
                <a:spcPct val="100000"/>
              </a:lnSpc>
              <a:spcBef>
                <a:spcPts val="1200"/>
              </a:spcBef>
              <a:spcAft>
                <a:spcPts val="0"/>
              </a:spcAft>
              <a:buNone/>
            </a:pPr>
            <a:r>
              <a:rPr lang="en-US" sz="1500">
                <a:solidFill>
                  <a:srgbClr val="000000"/>
                </a:solidFill>
              </a:rPr>
              <a:t>Λάβετε υπόψη:</a:t>
            </a:r>
            <a:endParaRPr sz="1500">
              <a:solidFill>
                <a:srgbClr val="000000"/>
              </a:solidFill>
            </a:endParaRPr>
          </a:p>
          <a:p>
            <a:pPr marL="457200" lvl="0" indent="-323850" algn="l" rtl="0">
              <a:lnSpc>
                <a:spcPct val="100000"/>
              </a:lnSpc>
              <a:spcBef>
                <a:spcPts val="1200"/>
              </a:spcBef>
              <a:spcAft>
                <a:spcPts val="0"/>
              </a:spcAft>
              <a:buClr>
                <a:srgbClr val="000000"/>
              </a:buClr>
              <a:buSzPts val="1500"/>
              <a:buChar char="●"/>
            </a:pPr>
            <a:r>
              <a:rPr lang="en-US" sz="1500">
                <a:solidFill>
                  <a:srgbClr val="000000"/>
                </a:solidFill>
              </a:rPr>
              <a:t>Πολιτισμικές παραμέτρους της κοινότητάς σας</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US" sz="1500">
                <a:solidFill>
                  <a:srgbClr val="000000"/>
                </a:solidFill>
              </a:rPr>
              <a:t>Συγκεκριμένες πλατφόρμες ή τεχνολογίες που χρησιμοποιούν συνήθως οι μαθητές σας</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US" sz="1500">
                <a:solidFill>
                  <a:srgbClr val="000000"/>
                </a:solidFill>
              </a:rPr>
              <a:t>Πρόσφατα περιστατικά που ανέδειξαν κενά στις προσδοκίες</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US" sz="1500">
                <a:solidFill>
                  <a:srgbClr val="000000"/>
                </a:solidFill>
              </a:rPr>
              <a:t>Τα ιδιαίτερα πλεονεκτήματα του σχολείου σας που μπορείτε να αξιοποιήσετε</a:t>
            </a:r>
            <a:endParaRPr sz="1500">
              <a:solidFill>
                <a:srgbClr val="000000"/>
              </a:solidFill>
            </a:endParaRPr>
          </a:p>
          <a:p>
            <a:pPr marL="0" lvl="0" indent="0" algn="l" rtl="0">
              <a:lnSpc>
                <a:spcPct val="100000"/>
              </a:lnSpc>
              <a:spcBef>
                <a:spcPts val="1200"/>
              </a:spcBef>
              <a:spcAft>
                <a:spcPts val="0"/>
              </a:spcAft>
              <a:buNone/>
            </a:pPr>
            <a:r>
              <a:rPr lang="en-US" sz="1500">
                <a:solidFill>
                  <a:srgbClr val="000000"/>
                </a:solidFill>
              </a:rPr>
              <a:t>Για παράδειγμα:</a:t>
            </a:r>
            <a:endParaRPr sz="1500">
              <a:solidFill>
                <a:srgbClr val="000000"/>
              </a:solidFill>
            </a:endParaRPr>
          </a:p>
          <a:p>
            <a:pPr marL="457200" lvl="0" indent="-323850" algn="l" rtl="0">
              <a:lnSpc>
                <a:spcPct val="100000"/>
              </a:lnSpc>
              <a:spcBef>
                <a:spcPts val="1200"/>
              </a:spcBef>
              <a:spcAft>
                <a:spcPts val="0"/>
              </a:spcAft>
              <a:buClr>
                <a:srgbClr val="000000"/>
              </a:buClr>
              <a:buSzPts val="1500"/>
              <a:buChar char="●"/>
            </a:pPr>
            <a:r>
              <a:rPr lang="en-US" sz="1500" i="1">
                <a:solidFill>
                  <a:srgbClr val="000000"/>
                </a:solidFill>
              </a:rPr>
              <a:t>«Στο σχολείο μας, δίνουμε μεγάλη αξία στην πολυγλωσσική επικοινωνία. Οι οικογενειακές συμφωνίες πρέπει να περιλαμβάνουν δεσμεύσεις για σεβασμό στην επικοινωνία παρά τις γλωσσικές διαφορές στους ψηφιακούς χώρους».</a:t>
            </a:r>
            <a:endParaRPr sz="1500" i="1">
              <a:solidFill>
                <a:srgbClr val="000000"/>
              </a:solidFill>
            </a:endParaRPr>
          </a:p>
          <a:p>
            <a:pPr marL="457200" lvl="0" indent="-323850" algn="l" rtl="0">
              <a:lnSpc>
                <a:spcPct val="100000"/>
              </a:lnSpc>
              <a:spcBef>
                <a:spcPts val="0"/>
              </a:spcBef>
              <a:spcAft>
                <a:spcPts val="1200"/>
              </a:spcAft>
              <a:buClr>
                <a:srgbClr val="000000"/>
              </a:buClr>
              <a:buSzPts val="1500"/>
              <a:buChar char="●"/>
            </a:pPr>
            <a:r>
              <a:rPr lang="en-US" sz="1500" i="1">
                <a:solidFill>
                  <a:srgbClr val="000000"/>
                </a:solidFill>
              </a:rPr>
              <a:t>«Οι μαθητές μας χρησιμοποιούν συχνά το Discord για παιχνίδια. Η συμφωνία πρέπει να αναφέρεται συγκεκριμένα στην επικοινωνιακή εθιμοτυπία στα παιχνίδια».</a:t>
            </a:r>
            <a:endParaRPr sz="1500">
              <a:solidFill>
                <a:srgbClr val="000000"/>
              </a:solidFill>
            </a:endParaRPr>
          </a:p>
        </p:txBody>
      </p:sp>
      <p:sp>
        <p:nvSpPr>
          <p:cNvPr id="727" name="Google Shape;727;g3af2af96a03_0_249"/>
          <p:cNvSpPr txBox="1"/>
          <p:nvPr>
            <p:ph type="body" idx="1"/>
          </p:nvPr>
        </p:nvSpPr>
        <p:spPr>
          <a:xfrm>
            <a:off x="97975" y="854677"/>
            <a:ext cx="11944500" cy="942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t>Μέρος 2: Προσαρμόστε το πρότυπο ενιαίας συμφωνίας για το σχολείο σας </a:t>
            </a:r>
            <a:endParaRPr b="1"/>
          </a:p>
          <a:p>
            <a:pPr marL="0" lvl="0" indent="0" algn="l" rtl="0">
              <a:spcBef>
                <a:spcPts val="1000"/>
              </a:spcBef>
              <a:spcAft>
                <a:spcPts val="0"/>
              </a:spcAft>
              <a:buNone/>
            </a:pPr>
            <a:r>
              <a:rPr lang="en-US"/>
              <a:t>Ο στόχος του δεύτερου μέρους της δραστηριότητας είναι να αναθεωρήσετε το πρότυπο οικογενειακής συμφωνίας και να δημιουργήσετε μια προσαρμοσμένη έκδοση για το σχολικό σας περιβάλλον.</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g3af2af96a03_0_257"/>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Δραστηριότητα - Σχεδιάστε τις κατευθυντήριες γραμμές του σχολείου σας (Μέρος 1)</a:t>
            </a:r>
            <a:endParaRPr/>
          </a:p>
        </p:txBody>
      </p:sp>
      <p:sp>
        <p:nvSpPr>
          <p:cNvPr id="734" name="Google Shape;734;g3af2af96a03_0_257"/>
          <p:cNvSpPr txBox="1"/>
          <p:nvPr>
            <p:ph type="body" idx="2"/>
          </p:nvPr>
        </p:nvSpPr>
        <p:spPr>
          <a:xfrm>
            <a:off x="188275" y="1814250"/>
            <a:ext cx="11763900" cy="3229500"/>
          </a:xfrm>
          <a:prstGeom prst="rect">
            <a:avLst/>
          </a:prstGeom>
          <a:solidFill>
            <a:srgbClr val="F6E2F0"/>
          </a:solidFill>
          <a:ln w="28575" cap="flat" cmpd="sng">
            <a:solidFill>
              <a:srgbClr val="F766CA"/>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Βήμα 3: Σχεδιάστε τη στρατηγική εφαρμογής</a:t>
            </a:r>
            <a:endParaRPr sz="1600" b="1"/>
          </a:p>
          <a:p>
            <a:pPr marL="0" lvl="0" indent="0" algn="l" rtl="0">
              <a:lnSpc>
                <a:spcPct val="100000"/>
              </a:lnSpc>
              <a:spcBef>
                <a:spcPts val="1200"/>
              </a:spcBef>
              <a:spcAft>
                <a:spcPts val="0"/>
              </a:spcAft>
              <a:buNone/>
            </a:pPr>
            <a:r>
              <a:rPr lang="en-US" sz="1600">
                <a:solidFill>
                  <a:srgbClr val="000000"/>
                </a:solidFill>
              </a:rPr>
              <a:t>Συντάξτε ένα σύντομο σχέδιο (1-2 παραγράφους) απαντώντας στα εξής ερωτήματα:</a:t>
            </a:r>
            <a:endParaRPr sz="1600">
              <a:solidFill>
                <a:srgbClr val="000000"/>
              </a:solidFill>
            </a:endParaRPr>
          </a:p>
          <a:p>
            <a:pPr marL="457200" lvl="0" indent="-330200" algn="l" rtl="0">
              <a:lnSpc>
                <a:spcPct val="100000"/>
              </a:lnSpc>
              <a:spcBef>
                <a:spcPts val="1200"/>
              </a:spcBef>
              <a:spcAft>
                <a:spcPts val="0"/>
              </a:spcAft>
              <a:buClr>
                <a:srgbClr val="000000"/>
              </a:buClr>
              <a:buSzPts val="1600"/>
              <a:buChar char="●"/>
            </a:pPr>
            <a:r>
              <a:rPr lang="en-US" sz="1600">
                <a:solidFill>
                  <a:srgbClr val="000000"/>
                </a:solidFill>
              </a:rPr>
              <a:t>Πώς θα παρουσιάζατε αυτή την ενοποιημένη συμφωνία για να εξασφαλίσετε την αποδοχή και των τριών ομάδων ενδιαφερομένων;</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Ποια διαδικασία θα χρησιμοποιούσατε για να συγκεντρώσετε πληροφορίες πριν την οριστικοποιήσετε;</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Πώς θα την κάνετε ορατή και θα την αναφερθείτε τακτικά (και όχι μόνο να την υπογράψετε μια φορά και να την ξεχάσετε);</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Πότε και πώς θα την αναθεωρείτε και θα την ενημερώνετε;</a:t>
            </a:r>
            <a:endParaRPr sz="1600">
              <a:solidFill>
                <a:srgbClr val="000000"/>
              </a:solidFill>
            </a:endParaRPr>
          </a:p>
          <a:p>
            <a:pPr marL="0" lvl="0" indent="0" algn="l" rtl="0">
              <a:lnSpc>
                <a:spcPct val="100000"/>
              </a:lnSpc>
              <a:spcBef>
                <a:spcPts val="1200"/>
              </a:spcBef>
              <a:spcAft>
                <a:spcPts val="1200"/>
              </a:spcAft>
              <a:buNone/>
            </a:pPr>
            <a:r>
              <a:rPr lang="en-US" sz="1600">
                <a:solidFill>
                  <a:srgbClr val="000000"/>
                </a:solidFill>
              </a:rPr>
              <a:t>Να είστε συγκεκριμένοι σχετικά με το χρονοδιάγραμμα και τις ευθύνες</a:t>
            </a:r>
            <a:r>
              <a:rPr lang="en-US" sz="1600">
                <a:solidFill>
                  <a:srgbClr val="000000"/>
                </a:solidFill>
              </a:rPr>
              <a:t>. Το</a:t>
            </a:r>
            <a:r>
              <a:rPr lang="en-US" sz="1600" i="1">
                <a:solidFill>
                  <a:srgbClr val="000000"/>
                </a:solidFill>
              </a:rPr>
              <a:t> «Θα λάβουμε σχόλια» </a:t>
            </a:r>
            <a:r>
              <a:rPr lang="en-US" sz="1600">
                <a:solidFill>
                  <a:srgbClr val="000000"/>
                </a:solidFill>
              </a:rPr>
              <a:t>δεν είναι σχέδιο. </a:t>
            </a:r>
            <a:r>
              <a:rPr lang="en-US" sz="1600" i="1">
                <a:solidFill>
                  <a:srgbClr val="000000"/>
                </a:solidFill>
              </a:rPr>
              <a:t>Το «Θα πραγματοποιήσουμε τρεις ομάδες εστίασης 30 λεπτών - μία με μαθητές, μία με γονείς, μία με εκπαιδευτικούς - κατά τη διάρκεια της εβδομάδας [συγκεκριμένη ημερομηνία], χρησιμοποιώντας αυτές τις τρεις ερωτήσεις...» </a:t>
            </a:r>
            <a:r>
              <a:rPr lang="en-US" sz="1600">
                <a:solidFill>
                  <a:srgbClr val="000000"/>
                </a:solidFill>
              </a:rPr>
              <a:t>είναι σχέδιο.</a:t>
            </a:r>
            <a:endParaRPr sz="1600">
              <a:solidFill>
                <a:srgbClr val="0000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g3af2af96a03_0_280"/>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Αναφορές</a:t>
            </a:r>
            <a:endParaRPr/>
          </a:p>
        </p:txBody>
      </p:sp>
      <p:sp>
        <p:nvSpPr>
          <p:cNvPr id="741" name="Google Shape;741;g3af2af96a03_0_280"/>
          <p:cNvSpPr txBox="1"/>
          <p:nvPr>
            <p:ph type="body" idx="1"/>
          </p:nvPr>
        </p:nvSpPr>
        <p:spPr>
          <a:xfrm>
            <a:off x="97971" y="881743"/>
            <a:ext cx="11944500" cy="5870100"/>
          </a:xfrm>
          <a:prstGeom prst="rect">
            <a:avLst/>
          </a:prstGeom>
        </p:spPr>
        <p:txBody>
          <a:bodyPr spcFirstLastPara="1" wrap="square" lIns="91425" tIns="45700" rIns="91425" bIns="45700" anchor="t" anchorCtr="0">
            <a:noAutofit/>
          </a:bodyPr>
          <a:lstStyle/>
          <a:p>
            <a:pPr marL="0" lvl="0" indent="0" algn="l" rtl="0">
              <a:lnSpc>
                <a:spcPct val="100000"/>
              </a:lnSpc>
              <a:spcBef>
                <a:spcPts val="1400"/>
              </a:spcBef>
              <a:spcAft>
                <a:spcPts val="0"/>
              </a:spcAft>
              <a:buNone/>
            </a:pPr>
            <a:r>
              <a:rPr lang="en-US" sz="1200">
                <a:solidFill>
                  <a:srgbClr val="000000"/>
                </a:solidFill>
              </a:rPr>
              <a:t>Adomaitienė, K., &amp; Volungevičienė, A. (2024, Αύγουστος). Ψηφιακή ευημερία: Η προοπτική των μαθητών. Ubiquity Proceedings, 4(1), Άρθρο 33.</a:t>
            </a:r>
            <a:r>
              <a:rPr lang="en-US" sz="1200" u="sng">
                <a:solidFill>
                  <a:srgbClr val="0000FF"/>
                </a:solidFill>
                <a:hlinkClick r:id="rId3">
                  <a:extLst>
                    <a:ext uri="{A12FA001-AC4F-418D-AE19-62706E023703}">
                      <ahyp:hlinkClr val="tx"/>
                    </a:ext>
                  </a:extLst>
                </a:hlinkClick>
              </a:rPr>
              <a:t> https://doi.org/10.5334/uproc.155</a:t>
            </a:r>
            <a:endParaRPr sz="1200">
              <a:solidFill>
                <a:srgbClr val="000000"/>
              </a:solidFill>
            </a:endParaRPr>
          </a:p>
          <a:p>
            <a:pPr marL="0" lvl="0" indent="0" algn="l" rtl="0">
              <a:lnSpc>
                <a:spcPct val="100000"/>
              </a:lnSpc>
              <a:spcBef>
                <a:spcPts val="1400"/>
              </a:spcBef>
              <a:spcAft>
                <a:spcPts val="0"/>
              </a:spcAft>
              <a:buNone/>
            </a:pPr>
            <a:r>
              <a:rPr lang="en-US" sz="1200">
                <a:solidFill>
                  <a:srgbClr val="000000"/>
                </a:solidFill>
              </a:rPr>
              <a:t>Bachman, H., Cunningham, P., &amp; Boone, B. (2024). Συνεργασία με τις οικογένειες για καινοτόμο ψυχική υγεία στο σχολείο. </a:t>
            </a:r>
            <a:r>
              <a:rPr lang="en-US" sz="1200" i="1">
                <a:solidFill>
                  <a:srgbClr val="000000"/>
                </a:solidFill>
              </a:rPr>
              <a:t>Επιστήμες της εκπαίδευσης.</a:t>
            </a:r>
            <a:r>
              <a:rPr lang="en-US" sz="1200" u="sng">
                <a:solidFill>
                  <a:srgbClr val="0000FF"/>
                </a:solidFill>
                <a:hlinkClick r:id="rId4">
                  <a:extLst>
                    <a:ext uri="{A12FA001-AC4F-418D-AE19-62706E023703}">
                      <ahyp:hlinkClr val="tx"/>
                    </a:ext>
                  </a:extLst>
                </a:hlinkClick>
              </a:rPr>
              <a:t> https://doi.org/10.3390/educsci14030336</a:t>
            </a:r>
            <a:r>
              <a:rPr lang="en-US" sz="1200">
                <a:solidFill>
                  <a:srgbClr val="000000"/>
                </a:solidFill>
              </a:rPr>
              <a:t>.</a:t>
            </a:r>
            <a:endParaRPr sz="1200">
              <a:solidFill>
                <a:srgbClr val="000000"/>
              </a:solidFill>
            </a:endParaRPr>
          </a:p>
          <a:p>
            <a:pPr marL="0" lvl="0" indent="0" algn="l" rtl="0">
              <a:lnSpc>
                <a:spcPct val="100000"/>
              </a:lnSpc>
              <a:spcBef>
                <a:spcPts val="1400"/>
              </a:spcBef>
              <a:spcAft>
                <a:spcPts val="0"/>
              </a:spcAft>
              <a:buNone/>
            </a:pPr>
            <a:r>
              <a:rPr lang="en-US" sz="1200">
                <a:solidFill>
                  <a:srgbClr val="000000"/>
                </a:solidFill>
              </a:rPr>
              <a:t>Chiner, E., Gómez‐Puerta, M., Mengual-Andrés, S., &amp; Merma-Molina, G. (2025). Διαμεσολάβηση των εκπαιδευτικών και των σχολείων για την πρόληψη και τη διαχείριση των κινδύνων στο διαδίκτυο: Προώθηση της βιώσιμης εκπαίδευσης στην ψηφιακή εποχή. Βιωσιμότητα.</a:t>
            </a:r>
            <a:r>
              <a:rPr lang="en-US" sz="1200" u="sng">
                <a:solidFill>
                  <a:srgbClr val="0000FF"/>
                </a:solidFill>
                <a:hlinkClick r:id="rId5">
                  <a:extLst>
                    <a:ext uri="{A12FA001-AC4F-418D-AE19-62706E023703}">
                      <ahyp:hlinkClr val="tx"/>
                    </a:ext>
                  </a:extLst>
                </a:hlinkClick>
              </a:rPr>
              <a:t> https://doi.org/10.3390/su17083711</a:t>
            </a:r>
            <a:r>
              <a:rPr lang="en-US" sz="1200">
                <a:solidFill>
                  <a:srgbClr val="000000"/>
                </a:solidFill>
              </a:rPr>
              <a:t>.</a:t>
            </a:r>
            <a:endParaRPr sz="1200">
              <a:solidFill>
                <a:srgbClr val="000000"/>
              </a:solidFill>
            </a:endParaRPr>
          </a:p>
          <a:p>
            <a:pPr marL="0" lvl="0" indent="0" algn="l" rtl="0">
              <a:lnSpc>
                <a:spcPct val="100000"/>
              </a:lnSpc>
              <a:spcBef>
                <a:spcPts val="1400"/>
              </a:spcBef>
              <a:spcAft>
                <a:spcPts val="0"/>
              </a:spcAft>
              <a:buNone/>
            </a:pPr>
            <a:r>
              <a:rPr lang="en-US" sz="1200">
                <a:solidFill>
                  <a:srgbClr val="000000"/>
                </a:solidFill>
              </a:rPr>
              <a:t>Doyle, J. (2009). Χρήση ομάδων εστίασης ως μεθόδου έρευνας στην έρευνα για την νοητική αναπηρία: ένας πρακτικός οδηγός. Εθνική ομοσπονδία εθελοντικών οργανισμών που παρέχουν υπηρεσίες σε άτομα με νοητική αναπηρία.</a:t>
            </a:r>
            <a:endParaRPr sz="1200">
              <a:solidFill>
                <a:srgbClr val="000000"/>
              </a:solidFill>
            </a:endParaRPr>
          </a:p>
          <a:p>
            <a:pPr marL="0" lvl="0" indent="0" algn="l" rtl="0">
              <a:lnSpc>
                <a:spcPct val="100000"/>
              </a:lnSpc>
              <a:spcBef>
                <a:spcPts val="1400"/>
              </a:spcBef>
              <a:spcAft>
                <a:spcPts val="0"/>
              </a:spcAft>
              <a:buNone/>
            </a:pPr>
            <a:r>
              <a:rPr lang="en-US" sz="1200">
                <a:solidFill>
                  <a:srgbClr val="000000"/>
                </a:solidFill>
              </a:rPr>
              <a:t>Elias, S., Cromarty, E., &amp; Wilson-Jones, L. (2022). Οικογενειακή επικοινωνία και ενασχόληση με την ψηφιακή τεχνολογία: Προσεγγίσεις και στρατηγικές. </a:t>
            </a:r>
            <a:r>
              <a:rPr lang="en-US" sz="1200" i="1">
                <a:solidFill>
                  <a:srgbClr val="000000"/>
                </a:solidFill>
              </a:rPr>
              <a:t>Journal of Research Initiatives, 6</a:t>
            </a:r>
            <a:r>
              <a:rPr lang="en-US" sz="1200">
                <a:solidFill>
                  <a:srgbClr val="000000"/>
                </a:solidFill>
              </a:rPr>
              <a:t>(2), Άρθρο 4.</a:t>
            </a:r>
            <a:r>
              <a:rPr lang="en-US" sz="1200" u="sng">
                <a:solidFill>
                  <a:srgbClr val="0000FF"/>
                </a:solidFill>
                <a:hlinkClick r:id="rId6">
                  <a:extLst>
                    <a:ext uri="{A12FA001-AC4F-418D-AE19-62706E023703}">
                      <ahyp:hlinkClr val="tx"/>
                    </a:ext>
                  </a:extLst>
                </a:hlinkClick>
              </a:rPr>
              <a:t> https://digitalcommons.uncfsu.edu/jri/vol6/iss2/4</a:t>
            </a:r>
            <a:endParaRPr sz="1200">
              <a:solidFill>
                <a:srgbClr val="000000"/>
              </a:solidFill>
            </a:endParaRPr>
          </a:p>
          <a:p>
            <a:pPr marL="0" lvl="0" indent="0" algn="l" rtl="0">
              <a:lnSpc>
                <a:spcPct val="100000"/>
              </a:lnSpc>
              <a:spcBef>
                <a:spcPts val="1400"/>
              </a:spcBef>
              <a:spcAft>
                <a:spcPts val="0"/>
              </a:spcAft>
              <a:buNone/>
            </a:pPr>
            <a:r>
              <a:rPr lang="en-US" sz="1200">
                <a:solidFill>
                  <a:srgbClr val="000000"/>
                </a:solidFill>
              </a:rPr>
              <a:t>Ευρωπαϊκή Πλατφόρμα Σχολικής Εκπαίδευσης. (2025). Έρευνα σχετικά με τη χρήση κινητών τηλεφώνων στα σχολεία – Αποτελέσματα. Ανακτήθηκε από</a:t>
            </a:r>
            <a:r>
              <a:rPr lang="en-US" sz="1200" u="sng">
                <a:solidFill>
                  <a:srgbClr val="0000FF"/>
                </a:solidFill>
                <a:hlinkClick r:id="rId7">
                  <a:extLst>
                    <a:ext uri="{A12FA001-AC4F-418D-AE19-62706E023703}">
                      <ahyp:hlinkClr val="tx"/>
                    </a:ext>
                  </a:extLst>
                </a:hlinkClick>
              </a:rPr>
              <a:t> https://school-education.ec.europa.eu/en/discover/surveys/mobile-phones-schools</a:t>
            </a:r>
            <a:endParaRPr sz="1200">
              <a:solidFill>
                <a:srgbClr val="000000"/>
              </a:solidFill>
            </a:endParaRPr>
          </a:p>
          <a:p>
            <a:pPr marL="0" lvl="0" indent="0" algn="l" rtl="0">
              <a:lnSpc>
                <a:spcPct val="100000"/>
              </a:lnSpc>
              <a:spcBef>
                <a:spcPts val="1400"/>
              </a:spcBef>
              <a:spcAft>
                <a:spcPts val="0"/>
              </a:spcAft>
              <a:buNone/>
            </a:pPr>
            <a:r>
              <a:rPr lang="en-US" sz="1200">
                <a:solidFill>
                  <a:srgbClr val="000000"/>
                </a:solidFill>
              </a:rPr>
              <a:t>Hoon, W. (2023). Μόνοι, μαζί: Πώς ο σχεδιασμός διαμορφώνει τις κοινωνικές αλληλεπιδράσεις και τις σχέσεις των νέων ενηλίκων στη Σιγκαπούρη. </a:t>
            </a:r>
            <a:r>
              <a:rPr lang="en-US" sz="1200" i="1">
                <a:solidFill>
                  <a:srgbClr val="000000"/>
                </a:solidFill>
              </a:rPr>
              <a:t>Journal of Student Research</a:t>
            </a:r>
            <a:r>
              <a:rPr lang="en-US" sz="1200">
                <a:solidFill>
                  <a:srgbClr val="000000"/>
                </a:solidFill>
              </a:rPr>
              <a:t>.</a:t>
            </a:r>
            <a:r>
              <a:rPr lang="en-US" sz="1200" u="sng">
                <a:solidFill>
                  <a:srgbClr val="0000FF"/>
                </a:solidFill>
                <a:hlinkClick r:id="rId8">
                  <a:extLst>
                    <a:ext uri="{A12FA001-AC4F-418D-AE19-62706E023703}">
                      <ahyp:hlinkClr val="tx"/>
                    </a:ext>
                  </a:extLst>
                </a:hlinkClick>
              </a:rPr>
              <a:t> https://doi.org/10.47611/jsr.v12i3.2037</a:t>
            </a:r>
            <a:r>
              <a:rPr lang="en-US" sz="1200">
                <a:solidFill>
                  <a:srgbClr val="000000"/>
                </a:solidFill>
              </a:rPr>
              <a:t>.</a:t>
            </a:r>
            <a:endParaRPr sz="1200">
              <a:solidFill>
                <a:srgbClr val="000000"/>
              </a:solidFill>
            </a:endParaRPr>
          </a:p>
          <a:p>
            <a:pPr marL="0" lvl="0" indent="0" algn="l" rtl="0">
              <a:lnSpc>
                <a:spcPct val="100000"/>
              </a:lnSpc>
              <a:spcBef>
                <a:spcPts val="1400"/>
              </a:spcBef>
              <a:spcAft>
                <a:spcPts val="0"/>
              </a:spcAft>
              <a:buNone/>
            </a:pPr>
            <a:r>
              <a:rPr lang="en-US" sz="1200">
                <a:solidFill>
                  <a:srgbClr val="000000"/>
                </a:solidFill>
              </a:rPr>
              <a:t>Lou, J., &amp; Xu, Q. (2022). Η ανάπτυξη της θετικής εκπαίδευσης σε συνδυασμό με την ηλεκτρονική μάθηση: Με βάση θεωρίες και πρακτικές. </a:t>
            </a:r>
            <a:r>
              <a:rPr lang="en-US" sz="1200" u="sng">
                <a:solidFill>
                  <a:srgbClr val="0000FF"/>
                </a:solidFill>
                <a:hlinkClick r:id="rId9">
                  <a:extLst>
                    <a:ext uri="{A12FA001-AC4F-418D-AE19-62706E023703}">
                      <ahyp:hlinkClr val="tx"/>
                    </a:ext>
                  </a:extLst>
                </a:hlinkClick>
              </a:rPr>
              <a:t>  https://doi.org/10.3389/fpsyg.2022.952784</a:t>
            </a:r>
            <a:r>
              <a:rPr lang="en-US" sz="1200">
                <a:solidFill>
                  <a:srgbClr val="000000"/>
                </a:solidFill>
              </a:rPr>
              <a:t>.</a:t>
            </a:r>
            <a:endParaRPr sz="1200">
              <a:solidFill>
                <a:srgbClr val="000000"/>
              </a:solidFill>
            </a:endParaRPr>
          </a:p>
          <a:p>
            <a:pPr marL="0" lvl="0" indent="0" algn="l" rtl="0">
              <a:lnSpc>
                <a:spcPct val="100000"/>
              </a:lnSpc>
              <a:spcBef>
                <a:spcPts val="1400"/>
              </a:spcBef>
              <a:spcAft>
                <a:spcPts val="0"/>
              </a:spcAft>
              <a:buNone/>
            </a:pPr>
            <a:r>
              <a:rPr lang="en-US" sz="1200">
                <a:solidFill>
                  <a:srgbClr val="000000"/>
                </a:solidFill>
              </a:rPr>
              <a:t>Schneider, S. K. και Dong E. (2024). Μια πολυεπίπεδη προσέγγιση της ψηφιακής ευεξίας. Edutopia.</a:t>
            </a:r>
            <a:r>
              <a:rPr lang="en-US" sz="1200" u="sng">
                <a:solidFill>
                  <a:srgbClr val="0000FF"/>
                </a:solidFill>
                <a:hlinkClick r:id="rId10">
                  <a:extLst>
                    <a:ext uri="{A12FA001-AC4F-418D-AE19-62706E023703}">
                      <ahyp:hlinkClr val="tx"/>
                    </a:ext>
                  </a:extLst>
                </a:hlinkClick>
              </a:rPr>
              <a:t> https://www.edutopia.org/article/promoting-safe-digital-media-use</a:t>
            </a:r>
            <a:endParaRPr sz="1200">
              <a:solidFill>
                <a:srgbClr val="000000"/>
              </a:solidFill>
            </a:endParaRPr>
          </a:p>
          <a:p>
            <a:pPr marL="0" lvl="0" indent="0" algn="l" rtl="0">
              <a:lnSpc>
                <a:spcPct val="100000"/>
              </a:lnSpc>
              <a:spcBef>
                <a:spcPts val="1400"/>
              </a:spcBef>
              <a:spcAft>
                <a:spcPts val="0"/>
              </a:spcAft>
              <a:buNone/>
            </a:pPr>
            <a:r>
              <a:rPr lang="en-US" sz="1200">
                <a:solidFill>
                  <a:srgbClr val="000000"/>
                </a:solidFill>
              </a:rPr>
              <a:t>Uhls, Y. T., Younan, R., Brown, C. S., Ahn, C., Booker, C. L., Gonzalez, S., Granic, I., Green, K. M., Cross, W., David-Ferdon, C., &amp; Grills, A. E. (2021). Στιγμιότυπα από το πρόγραμμα σπουδών για την ψηφιακή ιθαγένεια: Αποτελέσματα από την εφαρμογή στην τάξη. </a:t>
            </a:r>
            <a:r>
              <a:rPr lang="en-US" sz="1200" i="1">
                <a:solidFill>
                  <a:srgbClr val="000000"/>
                </a:solidFill>
              </a:rPr>
              <a:t>JMIR Mental Health</a:t>
            </a:r>
            <a:r>
              <a:rPr lang="en-US" sz="1200">
                <a:solidFill>
                  <a:srgbClr val="000000"/>
                </a:solidFill>
              </a:rPr>
              <a:t>,</a:t>
            </a:r>
            <a:r>
              <a:rPr lang="en-US" sz="1200" i="1">
                <a:solidFill>
                  <a:srgbClr val="000000"/>
                </a:solidFill>
              </a:rPr>
              <a:t> 8</a:t>
            </a:r>
            <a:r>
              <a:rPr lang="en-US" sz="1200">
                <a:solidFill>
                  <a:srgbClr val="000000"/>
                </a:solidFill>
              </a:rPr>
              <a:t>(9), e26197.</a:t>
            </a:r>
            <a:r>
              <a:rPr lang="en-US" sz="1200" u="sng">
                <a:solidFill>
                  <a:srgbClr val="0000FF"/>
                </a:solidFill>
                <a:hlinkClick r:id="rId11">
                  <a:extLst>
                    <a:ext uri="{A12FA001-AC4F-418D-AE19-62706E023703}">
                      <ahyp:hlinkClr val="tx"/>
                    </a:ext>
                  </a:extLst>
                </a:hlinkClick>
              </a:rPr>
              <a:t> https://doi.org/10.2196/26197</a:t>
            </a:r>
            <a:endParaRPr sz="1200">
              <a:solidFill>
                <a:srgbClr val="000000"/>
              </a:solidFill>
            </a:endParaRPr>
          </a:p>
          <a:p>
            <a:pPr marL="0" lvl="0" indent="0" algn="l" rtl="0">
              <a:lnSpc>
                <a:spcPct val="100000"/>
              </a:lnSpc>
              <a:spcBef>
                <a:spcPts val="1400"/>
              </a:spcBef>
              <a:spcAft>
                <a:spcPts val="0"/>
              </a:spcAft>
              <a:buNone/>
            </a:pPr>
            <a:r>
              <a:rPr lang="en-US" sz="1200">
                <a:solidFill>
                  <a:srgbClr val="000000"/>
                </a:solidFill>
              </a:rPr>
              <a:t>Πανεπιστήμιο της Καλιφόρνια, Γραφείο του Προέδρου. (2016-2017). Πώς να γράψετε SMART στόχους (Έκδοση 2) [PDF]. Πανεπιστήμιο της Καλιφόρνια.</a:t>
            </a:r>
            <a:r>
              <a:rPr lang="en-US" sz="1200" u="sng">
                <a:solidFill>
                  <a:srgbClr val="0000FF"/>
                </a:solidFill>
                <a:hlinkClick r:id="rId12">
                  <a:extLst>
                    <a:ext uri="{A12FA001-AC4F-418D-AE19-62706E023703}">
                      <ahyp:hlinkClr val="tx"/>
                    </a:ext>
                  </a:extLst>
                </a:hlinkClick>
              </a:rPr>
              <a:t> https://www.ucop.edu/local-human-resources/_files/performance-appraisal/How+to+write+SMART+Goals+v2.pdf</a:t>
            </a:r>
            <a:endParaRPr sz="1200">
              <a:solidFill>
                <a:srgbClr val="000000"/>
              </a:solidFill>
            </a:endParaRPr>
          </a:p>
          <a:p>
            <a:pPr marL="0" lvl="0" indent="0" algn="l" rtl="0">
              <a:lnSpc>
                <a:spcPct val="100000"/>
              </a:lnSpc>
              <a:spcBef>
                <a:spcPts val="1400"/>
              </a:spcBef>
              <a:spcAft>
                <a:spcPts val="1400"/>
              </a:spcAft>
              <a:buNone/>
            </a:pPr>
            <a:r>
              <a:rPr lang="en-US" sz="1200">
                <a:solidFill>
                  <a:srgbClr val="000000"/>
                </a:solidFill>
              </a:rPr>
              <a:t>Youm, Y. (2024). Στρατηγικές για τη βελτίωση της ψηφιακής ευημερίας των φοιτητών. </a:t>
            </a:r>
            <a:r>
              <a:rPr lang="en-US" sz="1200" i="1">
                <a:solidFill>
                  <a:srgbClr val="000000"/>
                </a:solidFill>
              </a:rPr>
              <a:t>ResearchGate</a:t>
            </a:r>
            <a:r>
              <a:rPr lang="en-US" sz="1200">
                <a:solidFill>
                  <a:srgbClr val="000000"/>
                </a:solidFill>
              </a:rPr>
              <a:t>.</a:t>
            </a:r>
            <a:r>
              <a:rPr lang="en-US" sz="1200" u="sng">
                <a:solidFill>
                  <a:srgbClr val="0000FF"/>
                </a:solidFill>
                <a:hlinkClick r:id="rId13">
                  <a:extLst>
                    <a:ext uri="{A12FA001-AC4F-418D-AE19-62706E023703}">
                      <ahyp:hlinkClr val="tx"/>
                    </a:ext>
                  </a:extLst>
                </a:hlinkClick>
              </a:rPr>
              <a:t> https://www.researchgate.net/publication/391052892_Strategies_for_Improving_Digital_Well-being_Among_Students</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6"/>
          <p:cNvSpPr txBox="1"/>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120" name="Google Shape;120;p6"/>
          <p:cNvSpPr txBox="1"/>
          <p:nvPr>
            <p:ph type="body" idx="1"/>
          </p:nvPr>
        </p:nvSpPr>
        <p:spPr>
          <a:xfrm>
            <a:off x="97975" y="3189900"/>
            <a:ext cx="11944200" cy="358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3000" i="1"/>
              <a:t>Γιατί είναι σημαντική η προληπτική προσέγγιση στο σχολικό σας περιβάλλον;</a:t>
            </a:r>
            <a:endParaRPr sz="3000" i="1"/>
          </a:p>
          <a:p>
            <a:pPr marL="0" lvl="0" indent="0" algn="ctr" rtl="0">
              <a:lnSpc>
                <a:spcPct val="90000"/>
              </a:lnSpc>
              <a:spcBef>
                <a:spcPts val="0"/>
              </a:spcBef>
              <a:spcAft>
                <a:spcPts val="0"/>
              </a:spcAft>
              <a:buNone/>
            </a:pPr>
            <a:r>
              <a:t/>
            </a:r>
            <a:endParaRPr sz="3000" i="1"/>
          </a:p>
          <a:p>
            <a:pPr marL="457200" lvl="0" indent="0" algn="ctr" rtl="0">
              <a:lnSpc>
                <a:spcPct val="90000"/>
              </a:lnSpc>
              <a:spcBef>
                <a:spcPts val="0"/>
              </a:spcBef>
              <a:spcAft>
                <a:spcPts val="0"/>
              </a:spcAft>
              <a:buNone/>
            </a:pPr>
            <a:r>
              <a:t/>
            </a:r>
            <a:endParaRPr sz="3000" i="1"/>
          </a:p>
          <a:p>
            <a:pPr marL="0" lvl="0" indent="0" algn="ctr" rtl="0">
              <a:lnSpc>
                <a:spcPct val="90000"/>
              </a:lnSpc>
              <a:spcBef>
                <a:spcPts val="0"/>
              </a:spcBef>
              <a:spcAft>
                <a:spcPts val="0"/>
              </a:spcAft>
              <a:buNone/>
            </a:pPr>
            <a:r>
              <a:rPr lang="en-US" sz="3000" i="1"/>
              <a:t>Λαμβάνοντας υπόψη το τρέχον σχολικό περιβάλλον και το επίπεδο της τάξης σας, ποιο είναι ένα υπάρχον μάθημα ή ενότητα που θα μπορούσατε να προσαρμόσετε φυσικά για να ενσωματώσετε μια αρχή της ψηφιακής ιθαγένειας και ποια συγκεκριμένη δεξιότητα θα θέλατε να διδάξετε;</a:t>
            </a:r>
            <a:endParaRPr sz="3000" i="1"/>
          </a:p>
          <a:p>
            <a:pPr marL="0" lvl="0" indent="0" algn="l" rtl="0">
              <a:lnSpc>
                <a:spcPct val="90000"/>
              </a:lnSpc>
              <a:spcBef>
                <a:spcPts val="0"/>
              </a:spcBef>
              <a:spcAft>
                <a:spcPts val="0"/>
              </a:spcAft>
              <a:buClr>
                <a:schemeClr val="dk1"/>
              </a:buClr>
              <a:buSzPts val="1800"/>
              <a:buNone/>
            </a:pPr>
            <a:r>
              <a:t/>
            </a:r>
            <a:endParaRPr/>
          </a:p>
        </p:txBody>
      </p:sp>
      <p:pic>
        <p:nvPicPr>
          <p:cNvPr id="121" name="Google Shape;121;p6" title="images.jpg"/>
          <p:cNvPicPr preferRelativeResize="0"/>
          <p:nvPr/>
        </p:nvPicPr>
        <p:blipFill>
          <a:blip r:embed="rId3">
            <a:alphaModFix/>
          </a:blip>
          <a:stretch>
            <a:fillRect/>
          </a:stretch>
        </p:blipFill>
        <p:spPr>
          <a:xfrm>
            <a:off x="4857750" y="981471"/>
            <a:ext cx="2476500" cy="184785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8"/>
          <p:cNvSpPr txBox="1"/>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2000"/>
              <a:buFont typeface="Arial"/>
              <a:buNone/>
            </a:pPr>
            <a:r>
              <a:rPr lang="en-US"/>
              <a:t>Συγχαρητήρια! </a:t>
            </a:r>
            <a:endParaRPr/>
          </a:p>
          <a:p>
            <a:pPr marL="0" lvl="0" indent="0" algn="ctr" rtl="0">
              <a:lnSpc>
                <a:spcPct val="90000"/>
              </a:lnSpc>
              <a:spcBef>
                <a:spcPts val="0"/>
              </a:spcBef>
              <a:spcAft>
                <a:spcPts val="0"/>
              </a:spcAft>
              <a:buClr>
                <a:schemeClr val="accent2"/>
              </a:buClr>
              <a:buSzPts val="2000"/>
              <a:buFont typeface="Arial"/>
              <a:buNone/>
            </a:pPr>
            <a:r>
              <a:rPr lang="en-US"/>
              <a:t>Ολοκληρώσατε την εκπαίδευση Thriving Schools.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3aec51c1436_0_51"/>
          <p:cNvSpPr txBox="1"/>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3000"/>
              <a:t>1.2 Όραμα για την ψηφιακή ευημερία στα σχολεία με βάση τις αρχές PERMA</a:t>
            </a:r>
            <a:endParaRPr sz="3000"/>
          </a:p>
        </p:txBody>
      </p:sp>
      <p:sp>
        <p:nvSpPr>
          <p:cNvPr id="127" name="Google Shape;127;g3aec51c1436_0_51"/>
          <p:cNvSpPr txBox="1"/>
          <p:nvPr>
            <p:ph type="body" idx="1"/>
          </p:nvPr>
        </p:nvSpPr>
        <p:spPr>
          <a:xfrm>
            <a:off x="97975" y="1096600"/>
            <a:ext cx="6715800" cy="5679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800"/>
              <a:buNone/>
            </a:pPr>
            <a:r>
              <a:rPr lang="en-US" sz="3000"/>
              <a:t>Το όραμα ενός σχολείου για την ψηφιακή ευημερία διαδραματίζει σημαντικό ρόλο στον τρόπο με τον οποίο η τεχνολογία συμβάλλει στην ανάπτυξη των μαθητών, αντί να την εμποδίζει. </a:t>
            </a:r>
            <a:endParaRPr sz="3000"/>
          </a:p>
          <a:p>
            <a:pPr marL="0" lvl="0" indent="0" algn="ctr" rtl="0">
              <a:lnSpc>
                <a:spcPct val="90000"/>
              </a:lnSpc>
              <a:spcBef>
                <a:spcPts val="0"/>
              </a:spcBef>
              <a:spcAft>
                <a:spcPts val="0"/>
              </a:spcAft>
              <a:buClr>
                <a:schemeClr val="dk1"/>
              </a:buClr>
              <a:buSzPts val="1800"/>
              <a:buNone/>
            </a:pPr>
            <a:r>
              <a:t/>
            </a:r>
            <a:endParaRPr sz="3000"/>
          </a:p>
          <a:p>
            <a:pPr marL="0" lvl="0" indent="0" algn="ctr" rtl="0">
              <a:lnSpc>
                <a:spcPct val="90000"/>
              </a:lnSpc>
              <a:spcBef>
                <a:spcPts val="0"/>
              </a:spcBef>
              <a:spcAft>
                <a:spcPts val="0"/>
              </a:spcAft>
              <a:buClr>
                <a:schemeClr val="dk1"/>
              </a:buClr>
              <a:buSzPts val="1800"/>
              <a:buNone/>
            </a:pPr>
            <a:r>
              <a:rPr lang="en-US" sz="3000"/>
              <a:t>Αυτό </a:t>
            </a:r>
            <a:r>
              <a:rPr lang="en-US" sz="3000" b="1"/>
              <a:t>το όραμα πρέπει να συνδυάζει αρμονικά το πλαίσιο PERMA με τις υπάρχουσες αξίες και τεχνολογικές πρακτικές του σχολείου σας.</a:t>
            </a:r>
            <a:endParaRPr sz="3000" i="1"/>
          </a:p>
        </p:txBody>
      </p:sp>
      <p:pic>
        <p:nvPicPr>
          <p:cNvPr id="128" name="Google Shape;128;g3aec51c1436_0_51"/>
          <p:cNvPicPr preferRelativeResize="0"/>
          <p:nvPr/>
        </p:nvPicPr>
        <p:blipFill>
          <a:blip r:embed="rId3">
            <a:alphaModFix/>
          </a:blip>
          <a:stretch>
            <a:fillRect/>
          </a:stretch>
        </p:blipFill>
        <p:spPr>
          <a:xfrm>
            <a:off x="7381850" y="1241150"/>
            <a:ext cx="4375675" cy="4375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 Cover pag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oreProperties xmlns:dc="http://purl.org/dc/elements/1.1/" xmlns:dcterms="http://purl.org/dc/terms/" xmlns:xsi="http://www.w3.org/2001/XMLSchema-instance" xmlns="http://schemas.openxmlformats.org/package/2006/metadata/core-properties">
  <dcterms:created xsi:type="dcterms:W3CDTF">2014-07-11T09:12:14.0000000Z</dcterms:created>
  <dc:creator>2Fast4u</dc:creator>
  <keywords>, docId:51CFDA306360C99A42084A36F23E7636</keywords>
</coreProperties>
</file>